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4" r:id="rId1"/>
  </p:sldMasterIdLst>
  <p:notesMasterIdLst>
    <p:notesMasterId r:id="rId24"/>
  </p:notesMasterIdLst>
  <p:sldIdLst>
    <p:sldId id="256" r:id="rId2"/>
    <p:sldId id="291" r:id="rId3"/>
    <p:sldId id="293" r:id="rId4"/>
    <p:sldId id="286" r:id="rId5"/>
    <p:sldId id="295" r:id="rId6"/>
    <p:sldId id="285" r:id="rId7"/>
    <p:sldId id="337" r:id="rId8"/>
    <p:sldId id="338" r:id="rId9"/>
    <p:sldId id="289" r:id="rId10"/>
    <p:sldId id="290" r:id="rId11"/>
    <p:sldId id="297" r:id="rId12"/>
    <p:sldId id="298" r:id="rId13"/>
    <p:sldId id="339" r:id="rId14"/>
    <p:sldId id="340" r:id="rId15"/>
    <p:sldId id="300" r:id="rId16"/>
    <p:sldId id="304" r:id="rId17"/>
    <p:sldId id="301" r:id="rId18"/>
    <p:sldId id="302" r:id="rId19"/>
    <p:sldId id="299" r:id="rId20"/>
    <p:sldId id="341" r:id="rId21"/>
    <p:sldId id="342" r:id="rId22"/>
    <p:sldId id="284" r:id="rId23"/>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3">
          <p15:clr>
            <a:srgbClr val="C35EA4"/>
          </p15:clr>
        </p15:guide>
        <p15:guide id="2" pos="7197">
          <p15:clr>
            <a:srgbClr val="C35EA4"/>
          </p15:clr>
        </p15:guide>
        <p15:guide id="3" pos="653">
          <p15:clr>
            <a:srgbClr val="C35EA4"/>
          </p15:clr>
        </p15:guide>
        <p15:guide id="4" pos="1141">
          <p15:clr>
            <a:srgbClr val="C35EA4"/>
          </p15:clr>
        </p15:guide>
        <p15:guide id="5" pos="1301">
          <p15:clr>
            <a:srgbClr val="C35EA4"/>
          </p15:clr>
        </p15:guide>
        <p15:guide id="6" pos="2434">
          <p15:clr>
            <a:srgbClr val="C35EA4"/>
          </p15:clr>
        </p15:guide>
        <p15:guide id="7" pos="3069">
          <p15:clr>
            <a:srgbClr val="C35EA4"/>
          </p15:clr>
        </p15:guide>
        <p15:guide id="8" pos="3749">
          <p15:clr>
            <a:srgbClr val="C35EA4"/>
          </p15:clr>
        </p15:guide>
        <p15:guide id="9" pos="5223">
          <p15:clr>
            <a:srgbClr val="C35EA4"/>
          </p15:clr>
        </p15:guide>
        <p15:guide id="10" pos="5881">
          <p15:clr>
            <a:srgbClr val="C35EA4"/>
          </p15:clr>
        </p15:guide>
        <p15:guide id="11" orient="horz" pos="3929">
          <p15:clr>
            <a:srgbClr val="F26B43"/>
          </p15:clr>
        </p15:guide>
        <p15:guide id="12" orient="horz" pos="845">
          <p15:clr>
            <a:srgbClr val="A4A3A4"/>
          </p15:clr>
        </p15:guide>
        <p15:guide id="13" orient="horz" pos="1003">
          <p15:clr>
            <a:srgbClr val="A4A3A4"/>
          </p15:clr>
        </p15:guide>
        <p15:guide id="14" pos="3250">
          <p15:clr>
            <a:srgbClr val="C35EA4"/>
          </p15:clr>
        </p15:guide>
        <p15:guide id="15" pos="2606">
          <p15:clr>
            <a:srgbClr val="C35EA4"/>
          </p15:clr>
        </p15:guide>
        <p15:guide id="16" pos="1782">
          <p15:clr>
            <a:srgbClr val="C35EA4"/>
          </p15:clr>
        </p15:guide>
        <p15:guide id="17" pos="1954">
          <p15:clr>
            <a:srgbClr val="C35EA4"/>
          </p15:clr>
        </p15:guide>
        <p15:guide id="18" pos="3920">
          <p15:clr>
            <a:srgbClr val="C35EA4"/>
          </p15:clr>
        </p15:guide>
        <p15:guide id="19" pos="4401">
          <p15:clr>
            <a:srgbClr val="C35EA4"/>
          </p15:clr>
        </p15:guide>
        <p15:guide id="20" pos="4572">
          <p15:clr>
            <a:srgbClr val="C35EA4"/>
          </p15:clr>
        </p15:guide>
        <p15:guide id="21" pos="5042">
          <p15:clr>
            <a:srgbClr val="C35EA4"/>
          </p15:clr>
        </p15:guide>
        <p15:guide id="22" pos="5722">
          <p15:clr>
            <a:srgbClr val="C35EA4"/>
          </p15:clr>
        </p15:guide>
        <p15:guide id="23" pos="6357">
          <p15:clr>
            <a:srgbClr val="C35EA4"/>
          </p15:clr>
        </p15:guide>
        <p15:guide id="24" pos="6539">
          <p15:clr>
            <a:srgbClr val="C35EA4"/>
          </p15:clr>
        </p15:guide>
        <p15:guide id="25" pos="7023">
          <p15:clr>
            <a:srgbClr val="C35EA4"/>
          </p15:clr>
        </p15:guide>
        <p15:guide id="26" orient="horz" pos="3770">
          <p15:clr>
            <a:srgbClr val="A4A3A4"/>
          </p15:clr>
        </p15:guide>
        <p15:guide id="27" orient="horz" pos="1230">
          <p15:clr>
            <a:srgbClr val="A4A3A4"/>
          </p15:clr>
        </p15:guide>
        <p15:guide id="28" pos="5337">
          <p15:clr>
            <a:srgbClr val="F26B43"/>
          </p15:clr>
        </p15:guide>
        <p15:guide id="29" orient="horz" pos="958">
          <p15:clr>
            <a:srgbClr val="F26B43"/>
          </p15:clr>
        </p15:guide>
        <p15:guide id="30" pos="7537">
          <p15:clr>
            <a:srgbClr val="F26B43"/>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정찬명" initials="" lastIdx="2" clrIdx="0"/>
  <p:cmAuthor id="1" name="최진문" initials="" lastIdx="2" clrIdx="1"/>
  <p:cmAuthor id="2" name="현지환" initials=""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4BD"/>
    <a:srgbClr val="C5E0B4"/>
    <a:srgbClr val="779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C0723-700A-41F9-A505-B360AB7216D4}">
  <a:tblStyle styleId="{A7AC0723-700A-41F9-A505-B360AB7216D4}" styleName="Table_0">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a:tcStyle>
        <a:tcBdr/>
      </a:tcStyle>
    </a:band2H>
    <a:band1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dk1"/>
          </a:solidFill>
        </a:fill>
      </a:tcStyle>
    </a:firstRow>
    <a:neCell>
      <a:tcTxStyle/>
      <a:tcStyle>
        <a:tcBdr/>
      </a:tcStyle>
    </a:neCell>
    <a:nwCell>
      <a:tcTxStyle/>
      <a:tcStyle>
        <a:tcBdr/>
      </a:tcStyle>
    </a:nwCell>
  </a:tblStyle>
  <a:tblStyle styleId="{930656A1-29EC-4065-8328-CAB7681E5629}"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91557"/>
  </p:normalViewPr>
  <p:slideViewPr>
    <p:cSldViewPr snapToGrid="0">
      <p:cViewPr varScale="1">
        <p:scale>
          <a:sx n="94" d="100"/>
          <a:sy n="94" d="100"/>
        </p:scale>
        <p:origin x="208" y="224"/>
      </p:cViewPr>
      <p:guideLst>
        <p:guide pos="483"/>
        <p:guide pos="7197"/>
        <p:guide pos="653"/>
        <p:guide pos="1141"/>
        <p:guide pos="1301"/>
        <p:guide pos="2434"/>
        <p:guide pos="3069"/>
        <p:guide pos="3749"/>
        <p:guide pos="5223"/>
        <p:guide pos="5881"/>
        <p:guide orient="horz" pos="3929"/>
        <p:guide orient="horz" pos="845"/>
        <p:guide orient="horz" pos="1003"/>
        <p:guide pos="3250"/>
        <p:guide pos="2606"/>
        <p:guide pos="1782"/>
        <p:guide pos="1954"/>
        <p:guide pos="3920"/>
        <p:guide pos="4401"/>
        <p:guide pos="4572"/>
        <p:guide pos="5042"/>
        <p:guide pos="5722"/>
        <p:guide pos="6357"/>
        <p:guide pos="6539"/>
        <p:guide pos="7023"/>
        <p:guide orient="horz" pos="3770"/>
        <p:guide orient="horz" pos="1230"/>
        <p:guide pos="5337"/>
        <p:guide orient="horz" pos="958"/>
        <p:guide pos="7537"/>
      </p:guideLst>
    </p:cSldViewPr>
  </p:slideViewPr>
  <p:notesTextViewPr>
    <p:cViewPr>
      <p:scale>
        <a:sx n="1" d="1"/>
        <a:sy n="1" d="1"/>
      </p:scale>
      <p:origin x="0" y="0"/>
    </p:cViewPr>
  </p:notesTextViewPr>
  <p:notesViewPr>
    <p:cSldViewPr snapToGrid="0">
      <p:cViewPr varScale="1">
        <p:scale>
          <a:sx n="107" d="100"/>
          <a:sy n="107" d="100"/>
        </p:scale>
        <p:origin x="411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448" cy="497838"/>
          </a:xfrm>
          <a:prstGeom prst="rect">
            <a:avLst/>
          </a:prstGeom>
          <a:noFill/>
          <a:ln>
            <a:noFill/>
          </a:ln>
        </p:spPr>
        <p:txBody>
          <a:bodyPr spcFirstLastPara="1" wrap="square" lIns="91300" tIns="45650" rIns="91300" bIns="456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50643" y="1"/>
            <a:ext cx="2945448" cy="497838"/>
          </a:xfrm>
          <a:prstGeom prst="rect">
            <a:avLst/>
          </a:prstGeom>
          <a:noFill/>
          <a:ln>
            <a:noFill/>
          </a:ln>
        </p:spPr>
        <p:txBody>
          <a:bodyPr spcFirstLastPara="1" wrap="square" lIns="91300" tIns="45650" rIns="91300" bIns="456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28800"/>
            <a:ext cx="2945448" cy="497838"/>
          </a:xfrm>
          <a:prstGeom prst="rect">
            <a:avLst/>
          </a:prstGeom>
          <a:noFill/>
          <a:ln>
            <a:noFill/>
          </a:ln>
        </p:spPr>
        <p:txBody>
          <a:bodyPr spcFirstLastPara="1" wrap="square" lIns="91300" tIns="45650" rIns="91300" bIns="456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0085" y="4777027"/>
            <a:ext cx="5437506" cy="3908187"/>
          </a:xfrm>
          <a:prstGeom prst="rect">
            <a:avLst/>
          </a:prstGeom>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2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p29: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103" name="Google Shape;1103;p29: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49782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27799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dirty="0"/>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10039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dirty="0"/>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99646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dirty="0"/>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7218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dirty="0"/>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1502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dirty="0"/>
          </a:p>
        </p:txBody>
      </p:sp>
      <p:sp>
        <p:nvSpPr>
          <p:cNvPr id="62" name="Google Shape;62;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25583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6120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마스터 표지">
  <p:cSld name="1. 마스터 표지">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19467"/>
          <a:stretch/>
        </p:blipFill>
        <p:spPr>
          <a:xfrm>
            <a:off x="-1" y="0"/>
            <a:ext cx="12192001" cy="6858000"/>
          </a:xfrm>
          <a:prstGeom prst="rect">
            <a:avLst/>
          </a:prstGeom>
          <a:noFill/>
          <a:ln>
            <a:noFill/>
          </a:ln>
        </p:spPr>
      </p:pic>
      <p:sp>
        <p:nvSpPr>
          <p:cNvPr id="12" name="Google Shape;12;p2"/>
          <p:cNvSpPr txBox="1">
            <a:spLocks noGrp="1"/>
          </p:cNvSpPr>
          <p:nvPr>
            <p:ph type="body" idx="1"/>
          </p:nvPr>
        </p:nvSpPr>
        <p:spPr>
          <a:xfrm>
            <a:off x="448406" y="1947308"/>
            <a:ext cx="9926638" cy="707886"/>
          </a:xfrm>
          <a:prstGeom prst="rect">
            <a:avLst/>
          </a:prstGeom>
          <a:noFill/>
          <a:ln>
            <a:noFill/>
          </a:ln>
        </p:spPr>
        <p:txBody>
          <a:bodyPr spcFirstLastPara="1" wrap="square" lIns="91425" tIns="45700" rIns="91425" bIns="45700" anchor="t" anchorCtr="0">
            <a:spAutoFit/>
          </a:bodyPr>
          <a:lstStyle>
            <a:lvl1pPr marL="457200" marR="0" lvl="0" indent="-228600" algn="l" rtl="0">
              <a:spcBef>
                <a:spcPts val="0"/>
              </a:spcBef>
              <a:spcAft>
                <a:spcPts val="0"/>
              </a:spcAft>
              <a:buSzPts val="1400"/>
              <a:buNone/>
              <a:defRPr sz="40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2"/>
          <p:cNvSpPr txBox="1">
            <a:spLocks noGrp="1"/>
          </p:cNvSpPr>
          <p:nvPr>
            <p:ph type="body" idx="2"/>
          </p:nvPr>
        </p:nvSpPr>
        <p:spPr>
          <a:xfrm>
            <a:off x="448406" y="3756662"/>
            <a:ext cx="8932862" cy="3254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2"/>
          <p:cNvSpPr txBox="1">
            <a:spLocks noGrp="1"/>
          </p:cNvSpPr>
          <p:nvPr>
            <p:ph type="body" idx="3"/>
          </p:nvPr>
        </p:nvSpPr>
        <p:spPr>
          <a:xfrm>
            <a:off x="448406" y="2655194"/>
            <a:ext cx="10771187" cy="45495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40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1. 마스터 내용장표(화이트)">
  <p:cSld name="3-1. 마스터 내용장표(화이트)">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9733" t="80447" r="9732"/>
          <a:stretch/>
        </p:blipFill>
        <p:spPr>
          <a:xfrm>
            <a:off x="-2" y="-1"/>
            <a:ext cx="12192001" cy="1340953"/>
          </a:xfrm>
          <a:prstGeom prst="rect">
            <a:avLst/>
          </a:prstGeom>
          <a:noFill/>
          <a:ln>
            <a:noFill/>
          </a:ln>
        </p:spPr>
      </p:pic>
      <p:grpSp>
        <p:nvGrpSpPr>
          <p:cNvPr id="23" name="Google Shape;23;p4"/>
          <p:cNvGrpSpPr/>
          <p:nvPr/>
        </p:nvGrpSpPr>
        <p:grpSpPr>
          <a:xfrm>
            <a:off x="648321" y="338541"/>
            <a:ext cx="6882064" cy="735313"/>
            <a:chOff x="648321" y="434510"/>
            <a:chExt cx="6882064" cy="735313"/>
          </a:xfrm>
        </p:grpSpPr>
        <p:sp>
          <p:nvSpPr>
            <p:cNvPr id="24" name="Google Shape;24;p4"/>
            <p:cNvSpPr txBox="1"/>
            <p:nvPr/>
          </p:nvSpPr>
          <p:spPr>
            <a:xfrm>
              <a:off x="648321" y="434510"/>
              <a:ext cx="6882064" cy="46166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5" name="Google Shape;25;p4"/>
            <p:cNvSpPr txBox="1"/>
            <p:nvPr/>
          </p:nvSpPr>
          <p:spPr>
            <a:xfrm>
              <a:off x="756079" y="929395"/>
              <a:ext cx="5731548" cy="2404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a:solidFill>
                  <a:schemeClr val="lt1"/>
                </a:solidFill>
                <a:latin typeface="Arial"/>
                <a:ea typeface="Arial"/>
                <a:cs typeface="Arial"/>
                <a:sym typeface="Arial"/>
              </a:endParaRPr>
            </a:p>
          </p:txBody>
        </p:sp>
      </p:grpSp>
      <p:sp>
        <p:nvSpPr>
          <p:cNvPr id="26" name="Google Shape;26;p4"/>
          <p:cNvSpPr txBox="1">
            <a:spLocks noGrp="1"/>
          </p:cNvSpPr>
          <p:nvPr>
            <p:ph type="body" idx="1"/>
          </p:nvPr>
        </p:nvSpPr>
        <p:spPr>
          <a:xfrm>
            <a:off x="908479" y="593712"/>
            <a:ext cx="4162425" cy="369332"/>
          </a:xfrm>
          <a:prstGeom prst="rect">
            <a:avLst/>
          </a:prstGeom>
          <a:noFill/>
          <a:ln>
            <a:noFill/>
          </a:ln>
        </p:spPr>
        <p:txBody>
          <a:bodyPr spcFirstLastPara="1" wrap="square" lIns="91425" tIns="45700" rIns="91425" bIns="45700" anchor="ctr" anchorCtr="0">
            <a:spAutoFit/>
          </a:bodyPr>
          <a:lstStyle>
            <a:lvl1pPr marL="457200" marR="0" lvl="0" indent="-228600" algn="l" rtl="0">
              <a:spcBef>
                <a:spcPts val="0"/>
              </a:spcBef>
              <a:spcAft>
                <a:spcPts val="0"/>
              </a:spcAft>
              <a:buSzPts val="1400"/>
              <a:buNone/>
              <a:defRPr sz="24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4"/>
          <p:cNvSpPr txBox="1">
            <a:spLocks noGrp="1"/>
          </p:cNvSpPr>
          <p:nvPr>
            <p:ph type="body" idx="2"/>
          </p:nvPr>
        </p:nvSpPr>
        <p:spPr>
          <a:xfrm>
            <a:off x="908479" y="913982"/>
            <a:ext cx="9809678" cy="338554"/>
          </a:xfrm>
          <a:prstGeom prst="rect">
            <a:avLst/>
          </a:prstGeom>
          <a:noFill/>
          <a:ln>
            <a:noFill/>
          </a:ln>
        </p:spPr>
        <p:txBody>
          <a:bodyPr spcFirstLastPara="1" wrap="square" lIns="91425" tIns="45700" rIns="91425" bIns="45700" anchor="ctr" anchorCtr="0">
            <a:spAutoFit/>
          </a:bodyPr>
          <a:lstStyle>
            <a:lvl1pPr marL="457200" marR="0" lvl="0"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6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마스터 소제목">
  <p:cSld name="2. 마스터 소제목">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l="9733" r="59839"/>
          <a:stretch/>
        </p:blipFill>
        <p:spPr>
          <a:xfrm>
            <a:off x="-1" y="0"/>
            <a:ext cx="4606445" cy="6858000"/>
          </a:xfrm>
          <a:prstGeom prst="rect">
            <a:avLst/>
          </a:prstGeom>
          <a:noFill/>
          <a:ln>
            <a:noFill/>
          </a:ln>
        </p:spPr>
      </p:pic>
      <p:sp>
        <p:nvSpPr>
          <p:cNvPr id="42" name="Google Shape;42;p7"/>
          <p:cNvSpPr txBox="1">
            <a:spLocks noGrp="1"/>
          </p:cNvSpPr>
          <p:nvPr>
            <p:ph type="body" idx="1"/>
          </p:nvPr>
        </p:nvSpPr>
        <p:spPr>
          <a:xfrm>
            <a:off x="4879003" y="2536714"/>
            <a:ext cx="6611937" cy="36933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1pPr>
            <a:lvl2pPr marL="914400" marR="0" lvl="1"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2pPr>
            <a:lvl3pPr marL="1371600" marR="0" lvl="2"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3pPr>
            <a:lvl4pPr marL="1828800" marR="0" lvl="3"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4pPr>
            <a:lvl5pPr marL="2286000" marR="0" lvl="4" indent="-228600" algn="l" rtl="0">
              <a:spcBef>
                <a:spcPts val="0"/>
              </a:spcBef>
              <a:spcAft>
                <a:spcPts val="0"/>
              </a:spcAft>
              <a:buSzPts val="1400"/>
              <a:buNone/>
              <a:defRPr sz="2400" b="0" i="0" u="none" strike="noStrike" cap="none">
                <a:solidFill>
                  <a:srgbClr val="205867"/>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8"/>
          <p:cNvSpPr txBox="1">
            <a:spLocks noGrp="1"/>
          </p:cNvSpPr>
          <p:nvPr>
            <p:ph type="body" idx="1"/>
          </p:nvPr>
        </p:nvSpPr>
        <p:spPr>
          <a:xfrm>
            <a:off x="448406" y="1947308"/>
            <a:ext cx="10771186" cy="707886"/>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altLang="ko-KR" b="1" dirty="0">
                <a:latin typeface="Noto Sans Kannada" panose="020B0502040504020204" pitchFamily="34" charset="0"/>
                <a:cs typeface="Noto Sans Kannada" panose="020B0502040504020204" pitchFamily="34" charset="0"/>
              </a:rPr>
              <a:t>[AIS]</a:t>
            </a:r>
            <a:r>
              <a:rPr lang="ko-KR" altLang="en-US" b="1" dirty="0">
                <a:latin typeface="Noto Sans Kannada" panose="020B0502040504020204" pitchFamily="34" charset="0"/>
                <a:cs typeface="Noto Sans Kannada" panose="020B0502040504020204" pitchFamily="34" charset="0"/>
              </a:rPr>
              <a:t> </a:t>
            </a:r>
            <a:r>
              <a:rPr lang="en-US" altLang="ko-KR" b="1" dirty="0">
                <a:latin typeface="Noto Sans Kannada" panose="020B0502040504020204" pitchFamily="34" charset="0"/>
                <a:cs typeface="Noto Sans Kannada" panose="020B0502040504020204" pitchFamily="34" charset="0"/>
              </a:rPr>
              <a:t>IPTV</a:t>
            </a:r>
            <a:r>
              <a:rPr lang="ko-KR" altLang="en-US" b="1" dirty="0">
                <a:latin typeface="Noto Sans Kannada" panose="020B0502040504020204" pitchFamily="34" charset="0"/>
                <a:cs typeface="Noto Sans Kannada" panose="020B0502040504020204" pitchFamily="34" charset="0"/>
              </a:rPr>
              <a:t> </a:t>
            </a:r>
            <a:r>
              <a:rPr lang="en-US" altLang="ko-KR" b="1" dirty="0">
                <a:latin typeface="Noto Sans Kannada" panose="020B0502040504020204" pitchFamily="34" charset="0"/>
                <a:cs typeface="Noto Sans Kannada" panose="020B0502040504020204" pitchFamily="34" charset="0"/>
              </a:rPr>
              <a:t>Pre-PoC plan</a:t>
            </a:r>
            <a:endParaRPr b="1" dirty="0">
              <a:latin typeface="Noto Sans Kannada" panose="020B0502040504020204" pitchFamily="34" charset="0"/>
              <a:cs typeface="Noto Sans Kannada" panose="020B0502040504020204" pitchFamily="34" charset="0"/>
            </a:endParaRPr>
          </a:p>
        </p:txBody>
      </p:sp>
      <p:pic>
        <p:nvPicPr>
          <p:cNvPr id="7" name="Picture 4" descr="Corporate Identity | KT">
            <a:extLst>
              <a:ext uri="{FF2B5EF4-FFF2-40B4-BE49-F238E27FC236}">
                <a16:creationId xmlns:a16="http://schemas.microsoft.com/office/drawing/2014/main" id="{F60DC2AF-A2D6-45EC-B8DF-4F4F8711C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dirty="0">
                <a:latin typeface="Malgun Gothic" panose="020B0503020000020004" pitchFamily="34" charset="-127"/>
                <a:ea typeface="Malgun Gothic" panose="020B0503020000020004" pitchFamily="34" charset="-127"/>
              </a:rPr>
              <a:t>8. Pre-</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a:t>
            </a:r>
            <a:endParaRPr dirty="0">
              <a:latin typeface="Malgun Gothic" panose="020B0503020000020004" pitchFamily="34" charset="-127"/>
              <a:ea typeface="Malgun Gothic" panose="020B0503020000020004" pitchFamily="34" charset="-127"/>
            </a:endParaRPr>
          </a:p>
        </p:txBody>
      </p:sp>
      <p:pic>
        <p:nvPicPr>
          <p:cNvPr id="5" name="Picture 4" descr="Corporate Identity | KT">
            <a:extLst>
              <a:ext uri="{FF2B5EF4-FFF2-40B4-BE49-F238E27FC236}">
                <a16:creationId xmlns:a16="http://schemas.microsoft.com/office/drawing/2014/main" id="{9E27B8F5-36F1-4D64-B0B4-C11387387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58E01DDC-FAA9-5CD3-003D-07FCBAB43DBB}"/>
              </a:ext>
            </a:extLst>
          </p:cNvPr>
          <p:cNvPicPr>
            <a:picLocks noChangeAspect="1"/>
          </p:cNvPicPr>
          <p:nvPr/>
        </p:nvPicPr>
        <p:blipFill>
          <a:blip r:embed="rId4"/>
          <a:stretch>
            <a:fillRect/>
          </a:stretch>
        </p:blipFill>
        <p:spPr>
          <a:xfrm>
            <a:off x="677701" y="1870240"/>
            <a:ext cx="10836598" cy="4030829"/>
          </a:xfrm>
          <a:prstGeom prst="rect">
            <a:avLst/>
          </a:prstGeom>
        </p:spPr>
      </p:pic>
    </p:spTree>
    <p:extLst>
      <p:ext uri="{BB962C8B-B14F-4D97-AF65-F5344CB8AC3E}">
        <p14:creationId xmlns:p14="http://schemas.microsoft.com/office/powerpoint/2010/main" val="205015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2C44C55-AA5B-B63A-AF28-6CFE2EF43BF5}"/>
              </a:ext>
            </a:extLst>
          </p:cNvPr>
          <p:cNvSpPr>
            <a:spLocks noGrp="1"/>
          </p:cNvSpPr>
          <p:nvPr>
            <p:ph type="body" idx="1"/>
          </p:nvPr>
        </p:nvSpPr>
        <p:spPr>
          <a:xfrm>
            <a:off x="908479" y="547566"/>
            <a:ext cx="8995176" cy="461624"/>
          </a:xfrm>
        </p:spPr>
        <p:txBody>
          <a:bodyPr/>
          <a:lstStyle/>
          <a:p>
            <a:r>
              <a:rPr lang="en-US" altLang="ko-KR" dirty="0" err="1"/>
              <a:t>Adx</a:t>
            </a:r>
            <a:r>
              <a:rPr lang="en-US" altLang="ko-KR" dirty="0"/>
              <a:t>.</a:t>
            </a:r>
            <a:r>
              <a:rPr lang="ko-KR" altLang="en-US" dirty="0"/>
              <a:t> </a:t>
            </a:r>
            <a:r>
              <a:rPr lang="en-US" altLang="x-none" dirty="0"/>
              <a:t>PoC </a:t>
            </a:r>
            <a:r>
              <a:rPr lang="en-US" altLang="ko-KR" dirty="0"/>
              <a:t>Infra – </a:t>
            </a:r>
            <a:r>
              <a:rPr lang="ko-KR" altLang="en-US" dirty="0"/>
              <a:t> </a:t>
            </a:r>
            <a:r>
              <a:rPr lang="en-US" altLang="ko-KR" dirty="0"/>
              <a:t>PoC(Sep 11 ~ Nov 17)</a:t>
            </a:r>
            <a:endParaRPr kumimoji="1" lang="ko-Kore-KR" altLang="en-US" dirty="0"/>
          </a:p>
        </p:txBody>
      </p:sp>
      <p:pic>
        <p:nvPicPr>
          <p:cNvPr id="3" name="그림 2">
            <a:extLst>
              <a:ext uri="{FF2B5EF4-FFF2-40B4-BE49-F238E27FC236}">
                <a16:creationId xmlns:a16="http://schemas.microsoft.com/office/drawing/2014/main" id="{F0FC7D10-A5C8-4939-CFA7-CDD1ADEDEA7D}"/>
              </a:ext>
            </a:extLst>
          </p:cNvPr>
          <p:cNvPicPr>
            <a:picLocks noChangeAspect="1"/>
          </p:cNvPicPr>
          <p:nvPr/>
        </p:nvPicPr>
        <p:blipFill>
          <a:blip r:embed="rId3"/>
          <a:stretch>
            <a:fillRect/>
          </a:stretch>
        </p:blipFill>
        <p:spPr>
          <a:xfrm>
            <a:off x="220839" y="1384965"/>
            <a:ext cx="6091654" cy="5360276"/>
          </a:xfrm>
          <a:prstGeom prst="rect">
            <a:avLst/>
          </a:prstGeom>
        </p:spPr>
      </p:pic>
      <p:sp>
        <p:nvSpPr>
          <p:cNvPr id="5" name="TextBox 4">
            <a:extLst>
              <a:ext uri="{FF2B5EF4-FFF2-40B4-BE49-F238E27FC236}">
                <a16:creationId xmlns:a16="http://schemas.microsoft.com/office/drawing/2014/main" id="{2B35722D-54DE-B5CF-3180-9463972EA36E}"/>
              </a:ext>
            </a:extLst>
          </p:cNvPr>
          <p:cNvSpPr txBox="1"/>
          <p:nvPr/>
        </p:nvSpPr>
        <p:spPr>
          <a:xfrm>
            <a:off x="6312493" y="1648579"/>
            <a:ext cx="5113161" cy="2092945"/>
          </a:xfrm>
          <a:prstGeom prst="rect">
            <a:avLst/>
          </a:prstGeom>
          <a:noFill/>
        </p:spPr>
        <p:txBody>
          <a:bodyPr wrap="square" lIns="0" tIns="0" rIns="0" bIns="0" rtlCol="0">
            <a:spAutoFit/>
          </a:bodyPr>
          <a:lstStyle/>
          <a:p>
            <a:pPr>
              <a:lnSpc>
                <a:spcPct val="120000"/>
              </a:lnSpc>
            </a:pPr>
            <a:r>
              <a:rPr lang="en-US" altLang="ko-KR" dirty="0">
                <a:solidFill>
                  <a:srgbClr val="C92033"/>
                </a:solidFill>
                <a:ea typeface="Noto Sans CJK KR Bold" panose="020B0800000000000000" pitchFamily="34" charset="-127"/>
                <a:cs typeface="Arial" panose="020B0604020202020204" pitchFamily="34" charset="0"/>
              </a:rPr>
              <a:t>PoC Architecture</a:t>
            </a:r>
          </a:p>
          <a:p>
            <a:pPr>
              <a:lnSpc>
                <a:spcPct val="120000"/>
              </a:lnSpc>
            </a:pPr>
            <a:endParaRPr lang="en-US" altLang="ko-KR" dirty="0">
              <a:solidFill>
                <a:srgbClr val="C92033"/>
              </a:solidFill>
              <a:ea typeface="Noto Sans CJK KR Bold" panose="020B0800000000000000" pitchFamily="34" charset="-127"/>
              <a:cs typeface="Arial" panose="020B0604020202020204" pitchFamily="34" charset="0"/>
            </a:endParaRP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SVC</a:t>
            </a:r>
            <a:r>
              <a:rPr lang="ko-KR" altLang="en-US" dirty="0">
                <a:solidFill>
                  <a:srgbClr val="666666"/>
                </a:solidFill>
                <a:ea typeface="Noto Sans CJK KR DemiLight" panose="020B0400000000000000" pitchFamily="34" charset="-127"/>
                <a:cs typeface="Arial" panose="020B0604020202020204" pitchFamily="34" charset="0"/>
              </a:rPr>
              <a:t> </a:t>
            </a:r>
            <a:r>
              <a:rPr lang="en-US" altLang="ko-KR" dirty="0">
                <a:solidFill>
                  <a:srgbClr val="666666"/>
                </a:solidFill>
                <a:ea typeface="Noto Sans CJK KR DemiLight" panose="020B0400000000000000" pitchFamily="34" charset="-127"/>
                <a:cs typeface="Arial" panose="020B0604020202020204" pitchFamily="34" charset="0"/>
              </a:rPr>
              <a:t>Namespace,</a:t>
            </a:r>
            <a:r>
              <a:rPr lang="ko-KR" altLang="en-US" dirty="0">
                <a:solidFill>
                  <a:srgbClr val="666666"/>
                </a:solidFill>
                <a:ea typeface="Noto Sans CJK KR DemiLight" panose="020B0400000000000000" pitchFamily="34" charset="-127"/>
                <a:cs typeface="Arial" panose="020B0604020202020204" pitchFamily="34" charset="0"/>
              </a:rPr>
              <a:t> </a:t>
            </a:r>
            <a:r>
              <a:rPr lang="en-US" altLang="ko-KR" dirty="0">
                <a:solidFill>
                  <a:srgbClr val="666666"/>
                </a:solidFill>
                <a:ea typeface="Noto Sans CJK KR DemiLight" panose="020B0400000000000000" pitchFamily="34" charset="-127"/>
                <a:cs typeface="Arial" panose="020B0604020202020204" pitchFamily="34" charset="0"/>
              </a:rPr>
              <a:t>CMS Namespace , AIS Namespace , </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MNG namespace , CDN Name space</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AWS NAT IP (multi-</a:t>
            </a:r>
            <a:r>
              <a:rPr lang="en-US" altLang="ko-KR" dirty="0" err="1">
                <a:solidFill>
                  <a:srgbClr val="666666"/>
                </a:solidFill>
                <a:ea typeface="Noto Sans CJK KR DemiLight" panose="020B0400000000000000" pitchFamily="34" charset="-127"/>
                <a:cs typeface="Arial" panose="020B0604020202020204" pitchFamily="34" charset="0"/>
              </a:rPr>
              <a:t>cdn</a:t>
            </a:r>
            <a:r>
              <a:rPr lang="en-US" altLang="ko-KR" dirty="0">
                <a:solidFill>
                  <a:srgbClr val="666666"/>
                </a:solidFill>
                <a:ea typeface="Noto Sans CJK KR DemiLight" panose="020B0400000000000000" pitchFamily="34" charset="-127"/>
                <a:cs typeface="Arial" panose="020B0604020202020204" pitchFamily="34" charset="0"/>
              </a:rPr>
              <a:t>, ad-proxy)</a:t>
            </a:r>
          </a:p>
          <a:p>
            <a:pPr>
              <a:lnSpc>
                <a:spcPct val="150000"/>
              </a:lnSpc>
            </a:pPr>
            <a:r>
              <a:rPr lang="en-US" altLang="ko-KR" dirty="0">
                <a:solidFill>
                  <a:srgbClr val="666666"/>
                </a:solidFill>
                <a:ea typeface="Noto Sans CJK KR DemiLight" panose="020B0400000000000000" pitchFamily="34" charset="-127"/>
                <a:cs typeface="Arial" panose="020B0604020202020204" pitchFamily="34" charset="0"/>
              </a:rPr>
              <a:t>  : A Zone : 122.248.198.147</a:t>
            </a:r>
          </a:p>
          <a:p>
            <a:pPr>
              <a:lnSpc>
                <a:spcPct val="150000"/>
              </a:lnSpc>
            </a:pPr>
            <a:r>
              <a:rPr lang="en-US" altLang="ko-KR" dirty="0">
                <a:solidFill>
                  <a:srgbClr val="666666"/>
                </a:solidFill>
                <a:ea typeface="Noto Sans CJK KR DemiLight" panose="020B0400000000000000" pitchFamily="34" charset="-127"/>
                <a:cs typeface="Arial" panose="020B0604020202020204" pitchFamily="34" charset="0"/>
              </a:rPr>
              <a:t>  : C Zone: 18.136.134.14</a:t>
            </a:r>
          </a:p>
        </p:txBody>
      </p:sp>
      <p:sp>
        <p:nvSpPr>
          <p:cNvPr id="6" name="TextBox 5">
            <a:extLst>
              <a:ext uri="{FF2B5EF4-FFF2-40B4-BE49-F238E27FC236}">
                <a16:creationId xmlns:a16="http://schemas.microsoft.com/office/drawing/2014/main" id="{15042CCB-8925-B3FE-265C-4131423E5367}"/>
              </a:ext>
            </a:extLst>
          </p:cNvPr>
          <p:cNvSpPr txBox="1"/>
          <p:nvPr/>
        </p:nvSpPr>
        <p:spPr>
          <a:xfrm>
            <a:off x="6312493" y="3884302"/>
            <a:ext cx="5113161" cy="2480744"/>
          </a:xfrm>
          <a:prstGeom prst="rect">
            <a:avLst/>
          </a:prstGeom>
          <a:noFill/>
        </p:spPr>
        <p:txBody>
          <a:bodyPr wrap="square" lIns="0" tIns="0" rIns="0" bIns="0" rtlCol="0">
            <a:spAutoFit/>
          </a:bodyPr>
          <a:lstStyle/>
          <a:p>
            <a:pPr>
              <a:lnSpc>
                <a:spcPct val="120000"/>
              </a:lnSpc>
            </a:pPr>
            <a:r>
              <a:rPr lang="en-US" altLang="ko-KR" dirty="0">
                <a:solidFill>
                  <a:srgbClr val="C92033"/>
                </a:solidFill>
                <a:ea typeface="Noto Sans CJK KR Bold" panose="020B0800000000000000" pitchFamily="34" charset="-127"/>
                <a:cs typeface="Arial" panose="020B0604020202020204" pitchFamily="34" charset="0"/>
              </a:rPr>
              <a:t>Interworking AIS AWS Infra - 3BB Staging </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AWS NAT IP (multi-</a:t>
            </a:r>
            <a:r>
              <a:rPr lang="en-US" altLang="ko-KR" dirty="0" err="1">
                <a:solidFill>
                  <a:srgbClr val="666666"/>
                </a:solidFill>
                <a:ea typeface="Noto Sans CJK KR DemiLight" panose="020B0400000000000000" pitchFamily="34" charset="-127"/>
                <a:cs typeface="Arial" panose="020B0604020202020204" pitchFamily="34" charset="0"/>
              </a:rPr>
              <a:t>cdn</a:t>
            </a:r>
            <a:r>
              <a:rPr lang="en-US" altLang="ko-KR" dirty="0">
                <a:solidFill>
                  <a:srgbClr val="666666"/>
                </a:solidFill>
                <a:ea typeface="Noto Sans CJK KR DemiLight" panose="020B0400000000000000" pitchFamily="34" charset="-127"/>
                <a:cs typeface="Arial" panose="020B0604020202020204" pitchFamily="34" charset="0"/>
              </a:rPr>
              <a:t>, ad-proxy)</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Multi CDN – ‘3BB Staging CDN’ for VOD &amp; Channel Content</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AD-Proxy – ‘3BB Staging AD’ for  AD decision &amp; AD report</a:t>
            </a:r>
          </a:p>
          <a:p>
            <a:pPr marL="171450" indent="-171450">
              <a:lnSpc>
                <a:spcPct val="15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OTT &amp; STB – ‘3BB Staging Image Server’ for image &amp;  streaming</a:t>
            </a:r>
          </a:p>
          <a:p>
            <a:pPr>
              <a:lnSpc>
                <a:spcPct val="150000"/>
              </a:lnSpc>
            </a:pPr>
            <a:r>
              <a:rPr lang="en-US" altLang="ko-KR" dirty="0">
                <a:solidFill>
                  <a:srgbClr val="666666"/>
                </a:solidFill>
                <a:ea typeface="Noto Sans CJK KR DemiLight" panose="020B0400000000000000" pitchFamily="34" charset="-127"/>
                <a:cs typeface="Arial" panose="020B0604020202020204" pitchFamily="34" charset="0"/>
              </a:rPr>
              <a:t>  - A Zone</a:t>
            </a:r>
            <a:r>
              <a:rPr lang="ko-KR" altLang="en-US" dirty="0">
                <a:solidFill>
                  <a:srgbClr val="666666"/>
                </a:solidFill>
                <a:ea typeface="Noto Sans CJK KR DemiLight" panose="020B0400000000000000" pitchFamily="34" charset="-127"/>
                <a:cs typeface="Arial" panose="020B0604020202020204" pitchFamily="34" charset="0"/>
              </a:rPr>
              <a:t> </a:t>
            </a:r>
            <a:r>
              <a:rPr lang="en-US" altLang="ko-KR" dirty="0">
                <a:solidFill>
                  <a:srgbClr val="666666"/>
                </a:solidFill>
                <a:ea typeface="Noto Sans CJK KR DemiLight" panose="020B0400000000000000" pitchFamily="34" charset="-127"/>
                <a:cs typeface="Arial" panose="020B0604020202020204" pitchFamily="34" charset="0"/>
              </a:rPr>
              <a:t>NAT IP : 122.248.198.147</a:t>
            </a:r>
          </a:p>
          <a:p>
            <a:pPr>
              <a:lnSpc>
                <a:spcPct val="150000"/>
              </a:lnSpc>
            </a:pPr>
            <a:r>
              <a:rPr lang="en-US" altLang="ko-KR" dirty="0">
                <a:solidFill>
                  <a:srgbClr val="666666"/>
                </a:solidFill>
                <a:ea typeface="Noto Sans CJK KR DemiLight" panose="020B0400000000000000" pitchFamily="34" charset="-127"/>
                <a:cs typeface="Arial" panose="020B0604020202020204" pitchFamily="34" charset="0"/>
              </a:rPr>
              <a:t>  - </a:t>
            </a:r>
            <a:r>
              <a:rPr lang="en-US" altLang="ko-KR">
                <a:solidFill>
                  <a:srgbClr val="666666"/>
                </a:solidFill>
                <a:ea typeface="Noto Sans CJK KR DemiLight" panose="020B0400000000000000" pitchFamily="34" charset="-127"/>
                <a:cs typeface="Arial" panose="020B0604020202020204" pitchFamily="34" charset="0"/>
              </a:rPr>
              <a:t>C Zone NAT IP: </a:t>
            </a:r>
            <a:r>
              <a:rPr lang="en-US" altLang="ko-KR" dirty="0">
                <a:solidFill>
                  <a:srgbClr val="666666"/>
                </a:solidFill>
                <a:ea typeface="Noto Sans CJK KR DemiLight" panose="020B0400000000000000" pitchFamily="34" charset="-127"/>
                <a:cs typeface="Arial" panose="020B0604020202020204" pitchFamily="34" charset="0"/>
              </a:rPr>
              <a:t>18.136.134.14</a:t>
            </a:r>
          </a:p>
        </p:txBody>
      </p:sp>
    </p:spTree>
    <p:extLst>
      <p:ext uri="{BB962C8B-B14F-4D97-AF65-F5344CB8AC3E}">
        <p14:creationId xmlns:p14="http://schemas.microsoft.com/office/powerpoint/2010/main" val="135698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BD81F61-180C-2406-28CA-4E0DE4F6050B}"/>
              </a:ext>
            </a:extLst>
          </p:cNvPr>
          <p:cNvSpPr>
            <a:spLocks noGrp="1"/>
          </p:cNvSpPr>
          <p:nvPr>
            <p:ph type="body" idx="1"/>
          </p:nvPr>
        </p:nvSpPr>
        <p:spPr>
          <a:xfrm>
            <a:off x="908479" y="362900"/>
            <a:ext cx="6732398" cy="830956"/>
          </a:xfrm>
        </p:spPr>
        <p:txBody>
          <a:bodyPr/>
          <a:lstStyle/>
          <a:p>
            <a:r>
              <a:rPr lang="en-US" altLang="ko-KR" dirty="0" err="1">
                <a:latin typeface="Malgun Gothic" panose="020B0503020000020004" pitchFamily="34" charset="-127"/>
                <a:ea typeface="Malgun Gothic" panose="020B0503020000020004" pitchFamily="34" charset="-127"/>
              </a:rPr>
              <a:t>Apx</a:t>
            </a:r>
            <a:r>
              <a:rPr lang="en-US" altLang="ko-KR"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Details(product)</a:t>
            </a:r>
            <a:endParaRPr lang="en-US" altLang="ko-Kore-KR" dirty="0">
              <a:latin typeface="Malgun Gothic" panose="020B0503020000020004" pitchFamily="34" charset="-127"/>
              <a:ea typeface="Malgun Gothic" panose="020B0503020000020004" pitchFamily="34" charset="-127"/>
            </a:endParaRPr>
          </a:p>
          <a:p>
            <a:endParaRPr kumimoji="1" lang="ko-Kore-KR" altLang="en-US" dirty="0"/>
          </a:p>
        </p:txBody>
      </p:sp>
      <p:pic>
        <p:nvPicPr>
          <p:cNvPr id="7" name="그림 6">
            <a:extLst>
              <a:ext uri="{FF2B5EF4-FFF2-40B4-BE49-F238E27FC236}">
                <a16:creationId xmlns:a16="http://schemas.microsoft.com/office/drawing/2014/main" id="{E4A421A6-2FDF-8178-9F81-DFFC6EDCBF88}"/>
              </a:ext>
            </a:extLst>
          </p:cNvPr>
          <p:cNvPicPr>
            <a:picLocks noChangeAspect="1"/>
          </p:cNvPicPr>
          <p:nvPr/>
        </p:nvPicPr>
        <p:blipFill>
          <a:blip r:embed="rId2"/>
          <a:stretch>
            <a:fillRect/>
          </a:stretch>
        </p:blipFill>
        <p:spPr>
          <a:xfrm>
            <a:off x="908479" y="1473618"/>
            <a:ext cx="10602940" cy="5027390"/>
          </a:xfrm>
          <a:prstGeom prst="rect">
            <a:avLst/>
          </a:prstGeom>
        </p:spPr>
      </p:pic>
    </p:spTree>
    <p:extLst>
      <p:ext uri="{BB962C8B-B14F-4D97-AF65-F5344CB8AC3E}">
        <p14:creationId xmlns:p14="http://schemas.microsoft.com/office/powerpoint/2010/main" val="7834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(1/6)</a:t>
            </a:r>
            <a:endParaRPr dirty="0">
              <a:latin typeface="Malgun Gothic" panose="020B0503020000020004" pitchFamily="34" charset="-127"/>
              <a:ea typeface="Malgun Gothic" panose="020B0503020000020004" pitchFamily="34" charset="-127"/>
            </a:endParaRPr>
          </a:p>
        </p:txBody>
      </p:sp>
      <p:graphicFrame>
        <p:nvGraphicFramePr>
          <p:cNvPr id="3" name="표 2">
            <a:extLst>
              <a:ext uri="{FF2B5EF4-FFF2-40B4-BE49-F238E27FC236}">
                <a16:creationId xmlns:a16="http://schemas.microsoft.com/office/drawing/2014/main" id="{43740767-2CB2-4254-C829-FD8874C77F85}"/>
              </a:ext>
            </a:extLst>
          </p:cNvPr>
          <p:cNvGraphicFramePr>
            <a:graphicFrameLocks noGrp="1"/>
          </p:cNvGraphicFramePr>
          <p:nvPr/>
        </p:nvGraphicFramePr>
        <p:xfrm>
          <a:off x="798653" y="1516285"/>
          <a:ext cx="10648709" cy="4668938"/>
        </p:xfrm>
        <a:graphic>
          <a:graphicData uri="http://schemas.openxmlformats.org/drawingml/2006/table">
            <a:tbl>
              <a:tblPr/>
              <a:tblGrid>
                <a:gridCol w="739567">
                  <a:extLst>
                    <a:ext uri="{9D8B030D-6E8A-4147-A177-3AD203B41FA5}">
                      <a16:colId xmlns:a16="http://schemas.microsoft.com/office/drawing/2014/main" val="262473669"/>
                    </a:ext>
                  </a:extLst>
                </a:gridCol>
                <a:gridCol w="676773">
                  <a:extLst>
                    <a:ext uri="{9D8B030D-6E8A-4147-A177-3AD203B41FA5}">
                      <a16:colId xmlns:a16="http://schemas.microsoft.com/office/drawing/2014/main" val="852151267"/>
                    </a:ext>
                  </a:extLst>
                </a:gridCol>
                <a:gridCol w="586071">
                  <a:extLst>
                    <a:ext uri="{9D8B030D-6E8A-4147-A177-3AD203B41FA5}">
                      <a16:colId xmlns:a16="http://schemas.microsoft.com/office/drawing/2014/main" val="3968756969"/>
                    </a:ext>
                  </a:extLst>
                </a:gridCol>
                <a:gridCol w="586071">
                  <a:extLst>
                    <a:ext uri="{9D8B030D-6E8A-4147-A177-3AD203B41FA5}">
                      <a16:colId xmlns:a16="http://schemas.microsoft.com/office/drawing/2014/main" val="205971883"/>
                    </a:ext>
                  </a:extLst>
                </a:gridCol>
                <a:gridCol w="1821008">
                  <a:extLst>
                    <a:ext uri="{9D8B030D-6E8A-4147-A177-3AD203B41FA5}">
                      <a16:colId xmlns:a16="http://schemas.microsoft.com/office/drawing/2014/main" val="4283697900"/>
                    </a:ext>
                  </a:extLst>
                </a:gridCol>
                <a:gridCol w="1367501">
                  <a:extLst>
                    <a:ext uri="{9D8B030D-6E8A-4147-A177-3AD203B41FA5}">
                      <a16:colId xmlns:a16="http://schemas.microsoft.com/office/drawing/2014/main" val="2772714741"/>
                    </a:ext>
                  </a:extLst>
                </a:gridCol>
                <a:gridCol w="334898">
                  <a:extLst>
                    <a:ext uri="{9D8B030D-6E8A-4147-A177-3AD203B41FA5}">
                      <a16:colId xmlns:a16="http://schemas.microsoft.com/office/drawing/2014/main" val="3724367484"/>
                    </a:ext>
                  </a:extLst>
                </a:gridCol>
                <a:gridCol w="383737">
                  <a:extLst>
                    <a:ext uri="{9D8B030D-6E8A-4147-A177-3AD203B41FA5}">
                      <a16:colId xmlns:a16="http://schemas.microsoft.com/office/drawing/2014/main" val="983696780"/>
                    </a:ext>
                  </a:extLst>
                </a:gridCol>
                <a:gridCol w="287803">
                  <a:extLst>
                    <a:ext uri="{9D8B030D-6E8A-4147-A177-3AD203B41FA5}">
                      <a16:colId xmlns:a16="http://schemas.microsoft.com/office/drawing/2014/main" val="3371105831"/>
                    </a:ext>
                  </a:extLst>
                </a:gridCol>
                <a:gridCol w="1932640">
                  <a:extLst>
                    <a:ext uri="{9D8B030D-6E8A-4147-A177-3AD203B41FA5}">
                      <a16:colId xmlns:a16="http://schemas.microsoft.com/office/drawing/2014/main" val="29173493"/>
                    </a:ext>
                  </a:extLst>
                </a:gridCol>
                <a:gridCol w="1932640">
                  <a:extLst>
                    <a:ext uri="{9D8B030D-6E8A-4147-A177-3AD203B41FA5}">
                      <a16:colId xmlns:a16="http://schemas.microsoft.com/office/drawing/2014/main" val="1182185200"/>
                    </a:ext>
                  </a:extLst>
                </a:gridCol>
              </a:tblGrid>
              <a:tr h="135338">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Division</a:t>
                      </a:r>
                    </a:p>
                  </a:txBody>
                  <a:tcPr marL="5586" marR="5586" marT="55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Platform</a:t>
                      </a:r>
                    </a:p>
                  </a:txBody>
                  <a:tcPr marL="5586" marR="5586" marT="558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Service Div</a:t>
                      </a:r>
                    </a:p>
                  </a:txBody>
                  <a:tcPr marL="5586" marR="5586" marT="558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구분</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서비스명</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Type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Qty</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Size</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(time)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Specification</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ko-Kore-KR" altLang="en-US"/>
                    </a:p>
                  </a:txBody>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비고</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609507851"/>
                  </a:ext>
                </a:extLst>
              </a:tr>
              <a:tr h="262716">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vCPU</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MEM</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(GB)</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endParaRPr lang="ko-Kore-KR" altLang="en-US"/>
                    </a:p>
                  </a:txBody>
                  <a:tcPr/>
                </a:tc>
                <a:extLst>
                  <a:ext uri="{0D108BD9-81ED-4DB2-BD59-A6C34878D82A}">
                    <a16:rowId xmlns:a16="http://schemas.microsoft.com/office/drawing/2014/main" val="888056239"/>
                  </a:ext>
                </a:extLst>
              </a:tr>
              <a:tr h="135338">
                <a:tc rowSpan="30">
                  <a:txBody>
                    <a:bodyPr/>
                    <a:lstStyle/>
                    <a:p>
                      <a:pPr algn="ctr" fontAlgn="ctr"/>
                      <a:r>
                        <a:rPr lang="en" sz="900" b="1" i="0" u="none" strike="noStrike" dirty="0">
                          <a:solidFill>
                            <a:srgbClr val="000000"/>
                          </a:solidFill>
                          <a:effectLst/>
                          <a:latin typeface="맑은 고딕" panose="020B0503020000020004" pitchFamily="34" charset="-127"/>
                          <a:ea typeface="맑은 고딕" panose="020B0503020000020004" pitchFamily="34" charset="-127"/>
                        </a:rPr>
                        <a:t>PoC</a:t>
                      </a:r>
                      <a:br>
                        <a:rPr lang="en" sz="900" b="1" i="0" u="none" strike="noStrike" dirty="0">
                          <a:solidFill>
                            <a:srgbClr val="000000"/>
                          </a:solidFill>
                          <a:effectLst/>
                          <a:latin typeface="맑은 고딕" panose="020B0503020000020004" pitchFamily="34" charset="-127"/>
                          <a:ea typeface="맑은 고딕" panose="020B0503020000020004" pitchFamily="34" charset="-127"/>
                        </a:rPr>
                      </a:br>
                      <a:r>
                        <a:rPr lang="en" sz="900" b="1" i="0" u="none" strike="noStrike" dirty="0">
                          <a:solidFill>
                            <a:srgbClr val="000000"/>
                          </a:solidFill>
                          <a:effectLst/>
                          <a:latin typeface="맑은 고딕" panose="020B0503020000020004" pitchFamily="34" charset="-127"/>
                          <a:ea typeface="맑은 고딕" panose="020B0503020000020004" pitchFamily="34" charset="-127"/>
                        </a:rPr>
                        <a:t>(Real)</a:t>
                      </a:r>
                    </a:p>
                  </a:txBody>
                  <a:tcPr marL="5586" marR="5586" marT="558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공통</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공통</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EKS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Elastic Kubernetes Service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Controlplane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EKS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클러스터 당 고정요금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9471598"/>
                  </a:ext>
                </a:extLst>
              </a:tr>
              <a:tr h="131359">
                <a:tc vMerge="1">
                  <a:txBody>
                    <a:bodyPr/>
                    <a:lstStyle/>
                    <a:p>
                      <a:endParaRPr lang="ko-Kore-KR" altLang="en-US"/>
                    </a:p>
                  </a:txBody>
                  <a:tcPr/>
                </a:tc>
                <a:tc rowSpan="2">
                  <a:txBody>
                    <a:bodyPr/>
                    <a:lstStyle/>
                    <a:p>
                      <a:pPr algn="ctr" fontAlgn="ctr"/>
                      <a:r>
                        <a:rPr lang="en" sz="600" b="0" i="0" u="none" strike="noStrike" dirty="0">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dirty="0">
                          <a:solidFill>
                            <a:srgbClr val="000000"/>
                          </a:solidFill>
                          <a:effectLst/>
                          <a:latin typeface="Malgun Gothic" panose="020B0503020000020004" pitchFamily="34" charset="-127"/>
                          <a:ea typeface="Malgun Gothic" panose="020B0503020000020004" pitchFamily="34" charset="-127"/>
                        </a:rPr>
                      </a:br>
                      <a:r>
                        <a:rPr lang="en" sz="600" b="0" i="0" u="none" strike="noStrike" dirty="0">
                          <a:solidFill>
                            <a:srgbClr val="000000"/>
                          </a:solidFill>
                          <a:effectLst/>
                          <a:latin typeface="Malgun Gothic" panose="020B0503020000020004" pitchFamily="34" charset="-127"/>
                          <a:ea typeface="Malgun Gothic" panose="020B0503020000020004" pitchFamily="34" charset="-127"/>
                        </a:rPr>
                        <a:t>Management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CMS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CMS-Admin</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OS: AWS Linux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기준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8529341"/>
                  </a:ext>
                </a:extLst>
              </a:tr>
              <a:tr h="16784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CMS-CaptureStation</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047854519"/>
                  </a:ext>
                </a:extLst>
              </a:tr>
              <a:tr h="131359">
                <a:tc vMerge="1">
                  <a:txBody>
                    <a:bodyPr/>
                    <a:lstStyle/>
                    <a:p>
                      <a:endParaRPr lang="ko-Kore-KR" altLang="en-US"/>
                    </a:p>
                  </a:txBody>
                  <a:tcPr/>
                </a:tc>
                <a:tc rowSpan="4">
                  <a:txBody>
                    <a:bodyPr/>
                    <a:lstStyle/>
                    <a:p>
                      <a:pPr algn="ctr" fontAlgn="ctr"/>
                      <a:r>
                        <a:rPr lang="en" sz="600" b="0" i="0" u="none" strike="noStrike" dirty="0">
                          <a:solidFill>
                            <a:srgbClr val="000000"/>
                          </a:solidFill>
                          <a:effectLst/>
                          <a:latin typeface="Malgun Gothic" panose="020B0503020000020004" pitchFamily="34" charset="-127"/>
                          <a:ea typeface="Malgun Gothic" panose="020B0503020000020004" pitchFamily="34" charset="-127"/>
                        </a:rPr>
                        <a:t>AIS Legacy</a:t>
                      </a:r>
                      <a:br>
                        <a:rPr lang="en" sz="600" b="0" i="0" u="none" strike="noStrike" dirty="0">
                          <a:solidFill>
                            <a:srgbClr val="000000"/>
                          </a:solidFill>
                          <a:effectLst/>
                          <a:latin typeface="Malgun Gothic" panose="020B0503020000020004" pitchFamily="34" charset="-127"/>
                          <a:ea typeface="Malgun Gothic" panose="020B0503020000020004" pitchFamily="34" charset="-127"/>
                        </a:rPr>
                      </a:br>
                      <a:r>
                        <a:rPr lang="en" sz="600" b="0" i="0" u="none" strike="noStrike" dirty="0">
                          <a:solidFill>
                            <a:srgbClr val="000000"/>
                          </a:solidFill>
                          <a:effectLst/>
                          <a:latin typeface="Malgun Gothic" panose="020B0503020000020004" pitchFamily="34" charset="-127"/>
                          <a:ea typeface="Malgun Gothic" panose="020B0503020000020004" pitchFamily="34" charset="-127"/>
                        </a:rPr>
                        <a:t>(Channel/Contents)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ADS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ADProxy-Backend</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639432"/>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ADProxy-Frontend</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524886026"/>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ADProxy-Statistic And Report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96806043"/>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ADProxy-Admin Portal</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479631820"/>
                  </a:ext>
                </a:extLst>
              </a:tr>
              <a:tr h="131359">
                <a:tc vMerge="1">
                  <a:txBody>
                    <a:bodyPr/>
                    <a:lstStyle/>
                    <a:p>
                      <a:endParaRPr lang="ko-Kore-KR" altLang="en-US"/>
                    </a:p>
                  </a:txBody>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Analytics </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&amp; Multi-CDN</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Multi-CDN Controller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059233"/>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Analytics-Frontend</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489813801"/>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 Gateway</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439383170"/>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 DB</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122934420"/>
                  </a:ext>
                </a:extLst>
              </a:tr>
              <a:tr h="222911">
                <a:tc vMerge="1">
                  <a:txBody>
                    <a:bodyPr/>
                    <a:lstStyle/>
                    <a:p>
                      <a:endParaRPr lang="ko-Kore-KR" altLang="en-US"/>
                    </a:p>
                  </a:txBody>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Web Service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Web OTT Service - WAS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1793388"/>
                  </a:ext>
                </a:extLst>
              </a:tr>
              <a:tr h="131359">
                <a:tc vMerge="1">
                  <a:txBody>
                    <a:bodyPr/>
                    <a:lstStyle/>
                    <a:p>
                      <a:endParaRPr lang="ko-Kore-KR" altLang="en-US"/>
                    </a:p>
                  </a:txBody>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Management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DBS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EPG Management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437169"/>
                  </a:ext>
                </a:extLst>
              </a:tr>
              <a:tr h="16784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SDnS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714654153"/>
                  </a:ext>
                </a:extLst>
              </a:tr>
              <a:tr h="135338">
                <a:tc vMerge="1">
                  <a:txBody>
                    <a:bodyPr/>
                    <a:lstStyle/>
                    <a:p>
                      <a:endParaRPr lang="ko-Kore-KR" altLang="en-US"/>
                    </a:p>
                  </a:txBody>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REC</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Log collection, analysis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4608908"/>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Learning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21948361"/>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Middleware (WAS)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819886062"/>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Metadata processing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029173508"/>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Referral index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124973984"/>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Recommendation service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075009965"/>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management tool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265551423"/>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DB server, RDS for MariaDB</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a:solidFill>
                            <a:srgbClr val="FF0000"/>
                          </a:solidFill>
                          <a:effectLst/>
                          <a:latin typeface="Malgun Gothic" panose="020B0503020000020004" pitchFamily="34" charset="-127"/>
                          <a:ea typeface="Malgun Gothic" panose="020B0503020000020004" pitchFamily="34" charset="-127"/>
                        </a:rPr>
                        <a:t>임의산정한 인스턴스</a:t>
                      </a:r>
                    </a:p>
                  </a:txBody>
                  <a:tcPr marL="5586" marR="5586" marT="558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871572310"/>
                  </a:ext>
                </a:extLst>
              </a:tr>
              <a:tr h="135338">
                <a:tc vMerge="1">
                  <a:txBody>
                    <a:bodyPr/>
                    <a:lstStyle/>
                    <a:p>
                      <a:endParaRPr lang="ko-Kore-KR" altLang="en-US"/>
                    </a:p>
                  </a:txBody>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Log collection, analysis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7">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127971"/>
                  </a:ext>
                </a:extLst>
              </a:tr>
              <a:tr h="201457">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Auto-completion, real-time search service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065677898"/>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Middleware (WAS)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108900577"/>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Metadata processing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001273331"/>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index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090519223"/>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Integrated search service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976117892"/>
                  </a:ext>
                </a:extLst>
              </a:tr>
              <a:tr h="13533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Admin Server</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79380877"/>
                  </a:ext>
                </a:extLst>
              </a:tr>
              <a:tr h="14330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DB Server, RDS for MariaDB</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86" marR="5586" marT="5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dirty="0">
                          <a:solidFill>
                            <a:srgbClr val="000000"/>
                          </a:solidFill>
                          <a:effectLst/>
                          <a:latin typeface="Malgun Gothic" panose="020B0503020000020004" pitchFamily="34" charset="-127"/>
                          <a:ea typeface="Malgun Gothic" panose="020B0503020000020004" pitchFamily="34" charset="-127"/>
                        </a:rPr>
                        <a:t>　</a:t>
                      </a:r>
                    </a:p>
                  </a:txBody>
                  <a:tcPr marL="5586" marR="5586" marT="558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964017151"/>
                  </a:ext>
                </a:extLst>
              </a:tr>
            </a:tbl>
          </a:graphicData>
        </a:graphic>
      </p:graphicFrame>
    </p:spTree>
    <p:extLst>
      <p:ext uri="{BB962C8B-B14F-4D97-AF65-F5344CB8AC3E}">
        <p14:creationId xmlns:p14="http://schemas.microsoft.com/office/powerpoint/2010/main" val="131031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altLang="ko-Kore-KR"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(2/6)</a:t>
            </a:r>
            <a:endParaRPr dirty="0">
              <a:latin typeface="Malgun Gothic" panose="020B0503020000020004" pitchFamily="34" charset="-127"/>
              <a:ea typeface="Malgun Gothic" panose="020B0503020000020004" pitchFamily="34" charset="-127"/>
            </a:endParaRPr>
          </a:p>
        </p:txBody>
      </p:sp>
      <p:graphicFrame>
        <p:nvGraphicFramePr>
          <p:cNvPr id="6" name="표 5">
            <a:extLst>
              <a:ext uri="{FF2B5EF4-FFF2-40B4-BE49-F238E27FC236}">
                <a16:creationId xmlns:a16="http://schemas.microsoft.com/office/drawing/2014/main" id="{F06570A3-BDFB-48B8-5D75-906383522355}"/>
              </a:ext>
            </a:extLst>
          </p:cNvPr>
          <p:cNvGraphicFramePr>
            <a:graphicFrameLocks noGrp="1"/>
          </p:cNvGraphicFramePr>
          <p:nvPr/>
        </p:nvGraphicFramePr>
        <p:xfrm>
          <a:off x="796413" y="1582994"/>
          <a:ext cx="10609008" cy="4607458"/>
        </p:xfrm>
        <a:graphic>
          <a:graphicData uri="http://schemas.openxmlformats.org/drawingml/2006/table">
            <a:tbl>
              <a:tblPr/>
              <a:tblGrid>
                <a:gridCol w="654096">
                  <a:extLst>
                    <a:ext uri="{9D8B030D-6E8A-4147-A177-3AD203B41FA5}">
                      <a16:colId xmlns:a16="http://schemas.microsoft.com/office/drawing/2014/main" val="3947214329"/>
                    </a:ext>
                  </a:extLst>
                </a:gridCol>
                <a:gridCol w="598559">
                  <a:extLst>
                    <a:ext uri="{9D8B030D-6E8A-4147-A177-3AD203B41FA5}">
                      <a16:colId xmlns:a16="http://schemas.microsoft.com/office/drawing/2014/main" val="2398080493"/>
                    </a:ext>
                  </a:extLst>
                </a:gridCol>
                <a:gridCol w="518340">
                  <a:extLst>
                    <a:ext uri="{9D8B030D-6E8A-4147-A177-3AD203B41FA5}">
                      <a16:colId xmlns:a16="http://schemas.microsoft.com/office/drawing/2014/main" val="3714647403"/>
                    </a:ext>
                  </a:extLst>
                </a:gridCol>
                <a:gridCol w="1610559">
                  <a:extLst>
                    <a:ext uri="{9D8B030D-6E8A-4147-A177-3AD203B41FA5}">
                      <a16:colId xmlns:a16="http://schemas.microsoft.com/office/drawing/2014/main" val="869658539"/>
                    </a:ext>
                  </a:extLst>
                </a:gridCol>
                <a:gridCol w="1709289">
                  <a:extLst>
                    <a:ext uri="{9D8B030D-6E8A-4147-A177-3AD203B41FA5}">
                      <a16:colId xmlns:a16="http://schemas.microsoft.com/office/drawing/2014/main" val="2058967752"/>
                    </a:ext>
                  </a:extLst>
                </a:gridCol>
                <a:gridCol w="1209461">
                  <a:extLst>
                    <a:ext uri="{9D8B030D-6E8A-4147-A177-3AD203B41FA5}">
                      <a16:colId xmlns:a16="http://schemas.microsoft.com/office/drawing/2014/main" val="2647074440"/>
                    </a:ext>
                  </a:extLst>
                </a:gridCol>
                <a:gridCol w="296195">
                  <a:extLst>
                    <a:ext uri="{9D8B030D-6E8A-4147-A177-3AD203B41FA5}">
                      <a16:colId xmlns:a16="http://schemas.microsoft.com/office/drawing/2014/main" val="1711703394"/>
                    </a:ext>
                  </a:extLst>
                </a:gridCol>
                <a:gridCol w="339389">
                  <a:extLst>
                    <a:ext uri="{9D8B030D-6E8A-4147-A177-3AD203B41FA5}">
                      <a16:colId xmlns:a16="http://schemas.microsoft.com/office/drawing/2014/main" val="2613256226"/>
                    </a:ext>
                  </a:extLst>
                </a:gridCol>
                <a:gridCol w="254542">
                  <a:extLst>
                    <a:ext uri="{9D8B030D-6E8A-4147-A177-3AD203B41FA5}">
                      <a16:colId xmlns:a16="http://schemas.microsoft.com/office/drawing/2014/main" val="2620722478"/>
                    </a:ext>
                  </a:extLst>
                </a:gridCol>
                <a:gridCol w="1709289">
                  <a:extLst>
                    <a:ext uri="{9D8B030D-6E8A-4147-A177-3AD203B41FA5}">
                      <a16:colId xmlns:a16="http://schemas.microsoft.com/office/drawing/2014/main" val="3611516184"/>
                    </a:ext>
                  </a:extLst>
                </a:gridCol>
                <a:gridCol w="1709289">
                  <a:extLst>
                    <a:ext uri="{9D8B030D-6E8A-4147-A177-3AD203B41FA5}">
                      <a16:colId xmlns:a16="http://schemas.microsoft.com/office/drawing/2014/main" val="3684670878"/>
                    </a:ext>
                  </a:extLst>
                </a:gridCol>
              </a:tblGrid>
              <a:tr h="132298">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Division</a:t>
                      </a:r>
                    </a:p>
                  </a:txBody>
                  <a:tcPr marL="5546" marR="5546" marT="55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Platform</a:t>
                      </a:r>
                    </a:p>
                  </a:txBody>
                  <a:tcPr marL="5546" marR="5546" marT="55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Service Div</a:t>
                      </a:r>
                    </a:p>
                  </a:txBody>
                  <a:tcPr marL="5546" marR="5546" marT="55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구분</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서비스명</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Type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Qty</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Size</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(time)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Specification</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ko-Kore-KR" altLang="en-US"/>
                    </a:p>
                  </a:txBody>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비고</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952058070"/>
                  </a:ext>
                </a:extLst>
              </a:tr>
              <a:tr h="256814">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vCPU</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MEM</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(GB)</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vMerge="1">
                  <a:txBody>
                    <a:bodyPr/>
                    <a:lstStyle/>
                    <a:p>
                      <a:endParaRPr lang="ko-Kore-KR" altLang="en-US"/>
                    </a:p>
                  </a:txBody>
                  <a:tcPr/>
                </a:tc>
                <a:extLst>
                  <a:ext uri="{0D108BD9-81ED-4DB2-BD59-A6C34878D82A}">
                    <a16:rowId xmlns:a16="http://schemas.microsoft.com/office/drawing/2014/main" val="558138264"/>
                  </a:ext>
                </a:extLst>
              </a:tr>
              <a:tr h="128407">
                <a:tc rowSpan="27">
                  <a:txBody>
                    <a:bodyPr/>
                    <a:lstStyle/>
                    <a:p>
                      <a:pPr algn="ctr" fontAlgn="ctr"/>
                      <a:r>
                        <a:rPr lang="en" sz="900" b="1" i="0" u="none" strike="noStrike" dirty="0">
                          <a:solidFill>
                            <a:srgbClr val="000000"/>
                          </a:solidFill>
                          <a:effectLst/>
                          <a:latin typeface="맑은 고딕" panose="020B0503020000020004" pitchFamily="34" charset="-127"/>
                          <a:ea typeface="맑은 고딕" panose="020B0503020000020004" pitchFamily="34" charset="-127"/>
                        </a:rPr>
                        <a:t>PoC</a:t>
                      </a:r>
                      <a:br>
                        <a:rPr lang="en" sz="900" b="1" i="0" u="none" strike="noStrike" dirty="0">
                          <a:solidFill>
                            <a:srgbClr val="000000"/>
                          </a:solidFill>
                          <a:effectLst/>
                          <a:latin typeface="맑은 고딕" panose="020B0503020000020004" pitchFamily="34" charset="-127"/>
                          <a:ea typeface="맑은 고딕" panose="020B0503020000020004" pitchFamily="34" charset="-127"/>
                        </a:rPr>
                      </a:br>
                      <a:r>
                        <a:rPr lang="en" sz="900" b="1" i="0" u="none" strike="noStrike" dirty="0">
                          <a:solidFill>
                            <a:srgbClr val="000000"/>
                          </a:solidFill>
                          <a:effectLst/>
                          <a:latin typeface="맑은 고딕" panose="020B0503020000020004" pitchFamily="34" charset="-127"/>
                          <a:ea typeface="맑은 고딕" panose="020B0503020000020004" pitchFamily="34" charset="-127"/>
                        </a:rPr>
                        <a:t>(Real)</a:t>
                      </a:r>
                    </a:p>
                  </a:txBody>
                  <a:tcPr marL="5546" marR="5546" marT="55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Management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dirty="0">
                          <a:solidFill>
                            <a:srgbClr val="000000"/>
                          </a:solidFill>
                          <a:effectLst/>
                          <a:latin typeface="Malgun Gothic" panose="020B0503020000020004" pitchFamily="34" charset="-127"/>
                          <a:ea typeface="Malgun Gothic" panose="020B0503020000020004" pitchFamily="34" charset="-127"/>
                        </a:rPr>
                        <a:t>DRM</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License issuer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8">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8">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584322"/>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Widevine Generator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799405525"/>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FairPlay Generator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587972909"/>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PlayReady Generator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761762678"/>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Server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099631498"/>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Cache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71023444"/>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Admin</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528546696"/>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IMS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879697821"/>
                  </a:ext>
                </a:extLst>
              </a:tr>
              <a:tr h="198288">
                <a:tc vMerge="1">
                  <a:txBody>
                    <a:bodyPr/>
                    <a:lstStyle/>
                    <a:p>
                      <a:endParaRPr lang="ko-Kore-KR" altLang="en-US"/>
                    </a:p>
                  </a:txBody>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E2E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API Server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600" b="0" i="0" u="none" strike="noStrike">
                          <a:solidFill>
                            <a:srgbClr val="FF0000"/>
                          </a:solidFill>
                          <a:effectLst/>
                          <a:latin typeface="Malgun Gothic" panose="020B0503020000020004" pitchFamily="34" charset="-127"/>
                          <a:ea typeface="Malgun Gothic" panose="020B0503020000020004" pitchFamily="34" charset="-127"/>
                        </a:rPr>
                        <a:t>임의산정한 인스턴스</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23255"/>
                  </a:ext>
                </a:extLst>
              </a:tr>
              <a:tr h="132298">
                <a:tc vMerge="1">
                  <a:txBody>
                    <a:bodyPr/>
                    <a:lstStyle/>
                    <a:p>
                      <a:endParaRPr lang="ko-Kore-KR" altLang="en-US"/>
                    </a:p>
                  </a:txBody>
                  <a:tcPr/>
                </a:tc>
                <a:tc rowSpan="7">
                  <a:txBody>
                    <a:bodyPr/>
                    <a:lstStyle/>
                    <a:p>
                      <a:pPr algn="ctr" fontAlgn="ctr"/>
                      <a:r>
                        <a:rPr lang="en" sz="600" b="0" i="0" u="none" strike="noStrike" dirty="0">
                          <a:solidFill>
                            <a:srgbClr val="000000"/>
                          </a:solidFill>
                          <a:effectLst/>
                          <a:latin typeface="Malgun Gothic" panose="020B0503020000020004" pitchFamily="34" charset="-127"/>
                          <a:ea typeface="Malgun Gothic" panose="020B0503020000020004" pitchFamily="34" charset="-127"/>
                        </a:rPr>
                        <a:t>Service Platform</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MBS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GW WEB</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2128251"/>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GW WAS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994695"/>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Bussiness API WAS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5505715"/>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Batch/CICD/ONM server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021860"/>
                  </a:ext>
                </a:extLst>
              </a:tr>
              <a:tr h="1982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ElasticCache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REDIS server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cache.m6g.2xlarge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26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a:solidFill>
                            <a:srgbClr val="FF0000"/>
                          </a:solidFill>
                          <a:effectLst/>
                          <a:latin typeface="Malgun Gothic" panose="020B0503020000020004" pitchFamily="34" charset="-127"/>
                          <a:ea typeface="Malgun Gothic" panose="020B0503020000020004" pitchFamily="34" charset="-127"/>
                        </a:rPr>
                        <a:t>임의산정한 인스턴스</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0088834"/>
                  </a:ext>
                </a:extLst>
              </a:tr>
              <a:tr h="1982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MBS DB, RDS for MariaDB</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853916927"/>
                  </a:ext>
                </a:extLst>
              </a:tr>
              <a:tr h="1982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Beast DB, RDS for Postgresql</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4232000739"/>
                  </a:ext>
                </a:extLst>
              </a:tr>
              <a:tr h="128407">
                <a:tc vMerge="1">
                  <a:txBody>
                    <a:bodyPr/>
                    <a:lstStyle/>
                    <a:p>
                      <a:endParaRPr lang="ko-Kore-KR" altLang="en-US"/>
                    </a:p>
                  </a:txBody>
                  <a:tcPr/>
                </a:tc>
                <a:tc rowSpan="3">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AIS Legacy</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(Channel/Contents)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T&amp;C</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WEB</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4233254"/>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WAS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503167"/>
                  </a:ext>
                </a:extLst>
              </a:tr>
              <a:tr h="1982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 RDS for MariaDB</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1" i="0" u="none" strike="noStrike">
                          <a:solidFill>
                            <a:srgbClr val="FF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69657469"/>
                  </a:ext>
                </a:extLst>
              </a:tr>
              <a:tr h="128407">
                <a:tc vMerge="1">
                  <a:txBody>
                    <a:bodyPr/>
                    <a:lstStyle/>
                    <a:p>
                      <a:endParaRPr lang="ko-Kore-KR" altLang="en-US"/>
                    </a:p>
                  </a:txBody>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AIS Legacy</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(Channel/Contents)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Live Chat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GW</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3951577131"/>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Bussiness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4286271356"/>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REDIS server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3307454779"/>
                  </a:ext>
                </a:extLst>
              </a:tr>
              <a:tr h="13229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PUSH</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2402939462"/>
                  </a:ext>
                </a:extLst>
              </a:tr>
              <a:tr h="211288">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Device Collector</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UCEMS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NanumGothic" panose="020D0604000000000000" pitchFamily="34" charset="-127"/>
                          <a:ea typeface="NanumGothic" panose="020D0604000000000000"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472119091"/>
                  </a:ext>
                </a:extLst>
              </a:tr>
              <a:tr h="132298">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DataStore</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NanumGothic" panose="020D0604000000000000" pitchFamily="34" charset="-127"/>
                          <a:ea typeface="NanumGothic" panose="020D0604000000000000"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ctr"/>
                      <a:r>
                        <a:rPr lang="ko-Kore-KR" altLang="en-US" sz="600" b="0" i="0" u="none" strike="noStrike">
                          <a:solidFill>
                            <a:srgbClr val="FF0000"/>
                          </a:solidFill>
                          <a:effectLst/>
                          <a:latin typeface="Malgun Gothic" panose="020B0503020000020004" pitchFamily="34" charset="-127"/>
                          <a:ea typeface="Malgun Gothic"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554041735"/>
                  </a:ext>
                </a:extLst>
              </a:tr>
              <a:tr h="373548">
                <a:tc vMerge="1">
                  <a:txBody>
                    <a:bodyPr/>
                    <a:lstStyle/>
                    <a:p>
                      <a:endParaRPr lang="ko-Kore-KR" altLang="en-US"/>
                    </a:p>
                  </a:txBody>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Devops</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CICD</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ArgoCD</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c6i.4xlarge, 12500 Megabit</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732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16</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Multi-AZ HA( master-Slave) + 0 Replica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849495613"/>
                  </a:ext>
                </a:extLst>
              </a:tr>
              <a:tr h="140081">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Admin Tool</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기타 미식별 관리 도구용</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ore-KR" altLang="en-US" sz="600" b="0" i="0" u="none" strike="noStrike" dirty="0">
                          <a:solidFill>
                            <a:srgbClr val="000000"/>
                          </a:solidFill>
                          <a:effectLst/>
                          <a:latin typeface="맑은 고딕" panose="020B0503020000020004" pitchFamily="34" charset="-127"/>
                          <a:ea typeface="맑은 고딕" panose="020B0503020000020004" pitchFamily="34" charset="-127"/>
                        </a:rPr>
                        <a:t>　</a:t>
                      </a:r>
                    </a:p>
                  </a:txBody>
                  <a:tcPr marL="5546" marR="5546" marT="5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537255139"/>
                  </a:ext>
                </a:extLst>
              </a:tr>
            </a:tbl>
          </a:graphicData>
        </a:graphic>
      </p:graphicFrame>
    </p:spTree>
    <p:extLst>
      <p:ext uri="{BB962C8B-B14F-4D97-AF65-F5344CB8AC3E}">
        <p14:creationId xmlns:p14="http://schemas.microsoft.com/office/powerpoint/2010/main" val="424607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altLang="ko-Kore-KR"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(3/6)</a:t>
            </a:r>
            <a:endParaRPr dirty="0">
              <a:latin typeface="Malgun Gothic" panose="020B0503020000020004" pitchFamily="34" charset="-127"/>
              <a:ea typeface="Malgun Gothic" panose="020B0503020000020004" pitchFamily="34" charset="-127"/>
            </a:endParaRPr>
          </a:p>
        </p:txBody>
      </p:sp>
      <p:graphicFrame>
        <p:nvGraphicFramePr>
          <p:cNvPr id="6" name="표 5">
            <a:extLst>
              <a:ext uri="{FF2B5EF4-FFF2-40B4-BE49-F238E27FC236}">
                <a16:creationId xmlns:a16="http://schemas.microsoft.com/office/drawing/2014/main" id="{4ADF6BBF-8A30-6BCC-B3C0-8B66F4CE8934}"/>
              </a:ext>
            </a:extLst>
          </p:cNvPr>
          <p:cNvGraphicFramePr>
            <a:graphicFrameLocks noGrp="1"/>
          </p:cNvGraphicFramePr>
          <p:nvPr/>
        </p:nvGraphicFramePr>
        <p:xfrm>
          <a:off x="786581" y="1612490"/>
          <a:ext cx="10618838" cy="4578153"/>
        </p:xfrm>
        <a:graphic>
          <a:graphicData uri="http://schemas.openxmlformats.org/drawingml/2006/table">
            <a:tbl>
              <a:tblPr/>
              <a:tblGrid>
                <a:gridCol w="660852">
                  <a:extLst>
                    <a:ext uri="{9D8B030D-6E8A-4147-A177-3AD203B41FA5}">
                      <a16:colId xmlns:a16="http://schemas.microsoft.com/office/drawing/2014/main" val="2832628747"/>
                    </a:ext>
                  </a:extLst>
                </a:gridCol>
                <a:gridCol w="604742">
                  <a:extLst>
                    <a:ext uri="{9D8B030D-6E8A-4147-A177-3AD203B41FA5}">
                      <a16:colId xmlns:a16="http://schemas.microsoft.com/office/drawing/2014/main" val="1149571666"/>
                    </a:ext>
                  </a:extLst>
                </a:gridCol>
                <a:gridCol w="523695">
                  <a:extLst>
                    <a:ext uri="{9D8B030D-6E8A-4147-A177-3AD203B41FA5}">
                      <a16:colId xmlns:a16="http://schemas.microsoft.com/office/drawing/2014/main" val="776754999"/>
                    </a:ext>
                  </a:extLst>
                </a:gridCol>
                <a:gridCol w="1627193">
                  <a:extLst>
                    <a:ext uri="{9D8B030D-6E8A-4147-A177-3AD203B41FA5}">
                      <a16:colId xmlns:a16="http://schemas.microsoft.com/office/drawing/2014/main" val="2428410202"/>
                    </a:ext>
                  </a:extLst>
                </a:gridCol>
                <a:gridCol w="1627193">
                  <a:extLst>
                    <a:ext uri="{9D8B030D-6E8A-4147-A177-3AD203B41FA5}">
                      <a16:colId xmlns:a16="http://schemas.microsoft.com/office/drawing/2014/main" val="3628064869"/>
                    </a:ext>
                  </a:extLst>
                </a:gridCol>
                <a:gridCol w="1221953">
                  <a:extLst>
                    <a:ext uri="{9D8B030D-6E8A-4147-A177-3AD203B41FA5}">
                      <a16:colId xmlns:a16="http://schemas.microsoft.com/office/drawing/2014/main" val="4275015105"/>
                    </a:ext>
                  </a:extLst>
                </a:gridCol>
                <a:gridCol w="299255">
                  <a:extLst>
                    <a:ext uri="{9D8B030D-6E8A-4147-A177-3AD203B41FA5}">
                      <a16:colId xmlns:a16="http://schemas.microsoft.com/office/drawing/2014/main" val="3876992785"/>
                    </a:ext>
                  </a:extLst>
                </a:gridCol>
                <a:gridCol w="342895">
                  <a:extLst>
                    <a:ext uri="{9D8B030D-6E8A-4147-A177-3AD203B41FA5}">
                      <a16:colId xmlns:a16="http://schemas.microsoft.com/office/drawing/2014/main" val="3148210489"/>
                    </a:ext>
                  </a:extLst>
                </a:gridCol>
                <a:gridCol w="257170">
                  <a:extLst>
                    <a:ext uri="{9D8B030D-6E8A-4147-A177-3AD203B41FA5}">
                      <a16:colId xmlns:a16="http://schemas.microsoft.com/office/drawing/2014/main" val="1180996425"/>
                    </a:ext>
                  </a:extLst>
                </a:gridCol>
                <a:gridCol w="1726945">
                  <a:extLst>
                    <a:ext uri="{9D8B030D-6E8A-4147-A177-3AD203B41FA5}">
                      <a16:colId xmlns:a16="http://schemas.microsoft.com/office/drawing/2014/main" val="1406409603"/>
                    </a:ext>
                  </a:extLst>
                </a:gridCol>
                <a:gridCol w="1726945">
                  <a:extLst>
                    <a:ext uri="{9D8B030D-6E8A-4147-A177-3AD203B41FA5}">
                      <a16:colId xmlns:a16="http://schemas.microsoft.com/office/drawing/2014/main" val="3622204678"/>
                    </a:ext>
                  </a:extLst>
                </a:gridCol>
              </a:tblGrid>
              <a:tr h="128690">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Division</a:t>
                      </a:r>
                    </a:p>
                  </a:txBody>
                  <a:tcPr marL="5430" marR="5430" marT="5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Platform</a:t>
                      </a:r>
                    </a:p>
                  </a:txBody>
                  <a:tcPr marL="5430" marR="5430" marT="5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Service Div</a:t>
                      </a:r>
                    </a:p>
                  </a:txBody>
                  <a:tcPr marL="5430" marR="5430" marT="54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구분</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서비스명</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Type</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Qty</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Size</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(time)</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Specification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ko-Kore-KR" altLang="en-US"/>
                    </a:p>
                  </a:txBody>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비고</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512428541"/>
                  </a:ext>
                </a:extLst>
              </a:tr>
              <a:tr h="249809">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vCPU</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MEM</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vMerge="1">
                  <a:txBody>
                    <a:bodyPr/>
                    <a:lstStyle/>
                    <a:p>
                      <a:endParaRPr lang="ko-Kore-KR" altLang="en-US"/>
                    </a:p>
                  </a:txBody>
                  <a:tcPr/>
                </a:tc>
                <a:extLst>
                  <a:ext uri="{0D108BD9-81ED-4DB2-BD59-A6C34878D82A}">
                    <a16:rowId xmlns:a16="http://schemas.microsoft.com/office/drawing/2014/main" val="3882274305"/>
                  </a:ext>
                </a:extLst>
              </a:tr>
              <a:tr h="242239">
                <a:tc rowSpan="25">
                  <a:txBody>
                    <a:bodyPr/>
                    <a:lstStyle/>
                    <a:p>
                      <a:pPr algn="ctr" fontAlgn="ctr"/>
                      <a:r>
                        <a:rPr lang="en" sz="900" b="1" i="0" u="none" strike="noStrike">
                          <a:solidFill>
                            <a:srgbClr val="000000"/>
                          </a:solidFill>
                          <a:effectLst/>
                          <a:latin typeface="맑은 고딕" panose="020B0503020000020004" pitchFamily="34" charset="-127"/>
                          <a:ea typeface="맑은 고딕" panose="020B0503020000020004" pitchFamily="34" charset="-127"/>
                        </a:rPr>
                        <a:t>PoC</a:t>
                      </a:r>
                      <a:br>
                        <a:rPr lang="en" sz="900" b="1" i="0" u="none" strike="noStrike">
                          <a:solidFill>
                            <a:srgbClr val="000000"/>
                          </a:solidFill>
                          <a:effectLst/>
                          <a:latin typeface="맑은 고딕" panose="020B0503020000020004" pitchFamily="34" charset="-127"/>
                          <a:ea typeface="맑은 고딕" panose="020B0503020000020004" pitchFamily="34" charset="-127"/>
                        </a:rPr>
                      </a:br>
                      <a:r>
                        <a:rPr lang="en" sz="900" b="1" i="0" u="none" strike="noStrike">
                          <a:solidFill>
                            <a:srgbClr val="000000"/>
                          </a:solidFill>
                          <a:effectLst/>
                          <a:latin typeface="맑은 고딕" panose="020B0503020000020004" pitchFamily="34" charset="-127"/>
                          <a:ea typeface="맑은 고딕" panose="020B0503020000020004" pitchFamily="34" charset="-127"/>
                        </a:rPr>
                        <a:t>(Real)</a:t>
                      </a:r>
                    </a:p>
                  </a:txBody>
                  <a:tcPr marL="5430" marR="5430" marT="54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Operation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dirty="0">
                          <a:solidFill>
                            <a:srgbClr val="000000"/>
                          </a:solidFill>
                          <a:effectLst/>
                          <a:latin typeface="NanumGothic" panose="020D0604000000000000" pitchFamily="34" charset="-127"/>
                          <a:ea typeface="NanumGothic" panose="020D0604000000000000" pitchFamily="34" charset="-127"/>
                        </a:rPr>
                        <a:t>RDS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RDS for MariaDB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128</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Multi-AZ HA( master-Slave)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5057995"/>
                  </a:ext>
                </a:extLst>
              </a:tr>
              <a:tr h="242239">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History</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RDS for MariaDB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db.m6i.2xlarge</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32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128</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Multi-AZ HA( master-Slave)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8303752"/>
                  </a:ext>
                </a:extLst>
              </a:tr>
              <a:tr h="242239">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Operation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DB(RDS) Disk</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985917"/>
                  </a:ext>
                </a:extLst>
              </a:tr>
              <a:tr h="242239">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History</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DB(RDS) Disk</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7008650"/>
                  </a:ext>
                </a:extLst>
              </a:tr>
              <a:tr h="124905">
                <a:tc vMerge="1">
                  <a:txBody>
                    <a:bodyPr/>
                    <a:lstStyle/>
                    <a:p>
                      <a:endParaRPr lang="ko-Kore-KR" altLang="en-US"/>
                    </a:p>
                  </a:txBody>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Management</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CMS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CMS-Admin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150157"/>
                  </a:ext>
                </a:extLst>
              </a:tr>
              <a:tr h="1675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CMS-CaptureStation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994011579"/>
                  </a:ext>
                </a:extLst>
              </a:tr>
              <a:tr h="124905">
                <a:tc vMerge="1">
                  <a:txBody>
                    <a:bodyPr/>
                    <a:lstStyle/>
                    <a:p>
                      <a:endParaRPr lang="ko-Kore-KR" altLang="en-US"/>
                    </a:p>
                  </a:txBody>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AIS Legacy</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(Channel/Contents)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ADS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ADProxy-Backend</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800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569026"/>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ADProxy-Frontend</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89605031"/>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ADProxy-Statistic And Report</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605362891"/>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ADProxy-Admin Portal</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421669986"/>
                  </a:ext>
                </a:extLst>
              </a:tr>
              <a:tr h="124905">
                <a:tc vMerge="1">
                  <a:txBody>
                    <a:bodyPr/>
                    <a:lstStyle/>
                    <a:p>
                      <a:endParaRPr lang="ko-Kore-KR" altLang="en-US"/>
                    </a:p>
                  </a:txBody>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Analytics </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&amp; Multi-CDN</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Multi-CDN Controller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4">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017144977"/>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Analytics-Frontend</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439574560"/>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 Gateway</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009582531"/>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Analytics DB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85861786"/>
                  </a:ext>
                </a:extLst>
              </a:tr>
              <a:tr h="363359">
                <a:tc vMerge="1">
                  <a:txBody>
                    <a:bodyPr/>
                    <a:lstStyle/>
                    <a:p>
                      <a:endParaRPr lang="ko-Kore-KR" altLang="en-US"/>
                    </a:p>
                  </a:txBody>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Web Service</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Web OTT Service - WAS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009407740"/>
                  </a:ext>
                </a:extLst>
              </a:tr>
              <a:tr h="124905">
                <a:tc vMerge="1">
                  <a:txBody>
                    <a:bodyPr/>
                    <a:lstStyle/>
                    <a:p>
                      <a:endParaRPr lang="ko-Kore-KR" altLang="en-US"/>
                    </a:p>
                  </a:txBody>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Management</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DBS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EPG Management</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192408"/>
                  </a:ext>
                </a:extLst>
              </a:tr>
              <a:tr h="16758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SDnS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961809187"/>
                  </a:ext>
                </a:extLst>
              </a:tr>
              <a:tr h="124905">
                <a:tc vMerge="1">
                  <a:txBody>
                    <a:bodyPr/>
                    <a:lstStyle/>
                    <a:p>
                      <a:endParaRPr lang="ko-Kore-KR" altLang="en-US"/>
                    </a:p>
                  </a:txBody>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REC</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Log collection, analysis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0546"/>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Learning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677479645"/>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Middleware (WAS)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552649515"/>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Metadata processing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512815751"/>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Referral index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963582215"/>
                  </a:ext>
                </a:extLst>
              </a:tr>
              <a:tr h="1286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Recommendation service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239942486"/>
                  </a:ext>
                </a:extLst>
              </a:tr>
              <a:tr h="242239">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DB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254921156"/>
                  </a:ext>
                </a:extLst>
              </a:tr>
              <a:tr h="249809">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Recommended management tool server</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dirty="0">
                          <a:solidFill>
                            <a:srgbClr val="000000"/>
                          </a:solidFill>
                          <a:effectLst/>
                          <a:latin typeface="맑은 고딕" panose="020B0503020000020004" pitchFamily="34" charset="-127"/>
                          <a:ea typeface="맑은 고딕" panose="020B0503020000020004" pitchFamily="34" charset="-127"/>
                        </a:rPr>
                        <a:t>200 </a:t>
                      </a:r>
                      <a:r>
                        <a:rPr lang="en" sz="600" b="0" i="0" u="none" strike="noStrike" dirty="0">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가정 </a:t>
                      </a:r>
                    </a:p>
                  </a:txBody>
                  <a:tcPr marL="5430" marR="5430" marT="5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272992"/>
                  </a:ext>
                </a:extLst>
              </a:tr>
            </a:tbl>
          </a:graphicData>
        </a:graphic>
      </p:graphicFrame>
    </p:spTree>
    <p:extLst>
      <p:ext uri="{BB962C8B-B14F-4D97-AF65-F5344CB8AC3E}">
        <p14:creationId xmlns:p14="http://schemas.microsoft.com/office/powerpoint/2010/main" val="219344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altLang="ko-Kore-KR"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(4/6)</a:t>
            </a:r>
            <a:endParaRPr dirty="0">
              <a:latin typeface="Malgun Gothic" panose="020B0503020000020004" pitchFamily="34" charset="-127"/>
              <a:ea typeface="Malgun Gothic" panose="020B0503020000020004" pitchFamily="34" charset="-127"/>
            </a:endParaRPr>
          </a:p>
        </p:txBody>
      </p:sp>
      <p:graphicFrame>
        <p:nvGraphicFramePr>
          <p:cNvPr id="3" name="표 2">
            <a:extLst>
              <a:ext uri="{FF2B5EF4-FFF2-40B4-BE49-F238E27FC236}">
                <a16:creationId xmlns:a16="http://schemas.microsoft.com/office/drawing/2014/main" id="{04145338-CC90-532C-4F4D-4467BBDC207C}"/>
              </a:ext>
            </a:extLst>
          </p:cNvPr>
          <p:cNvGraphicFramePr>
            <a:graphicFrameLocks noGrp="1"/>
          </p:cNvGraphicFramePr>
          <p:nvPr/>
        </p:nvGraphicFramePr>
        <p:xfrm>
          <a:off x="806245" y="1543665"/>
          <a:ext cx="10589341" cy="4633301"/>
        </p:xfrm>
        <a:graphic>
          <a:graphicData uri="http://schemas.openxmlformats.org/drawingml/2006/table">
            <a:tbl>
              <a:tblPr/>
              <a:tblGrid>
                <a:gridCol w="659016">
                  <a:extLst>
                    <a:ext uri="{9D8B030D-6E8A-4147-A177-3AD203B41FA5}">
                      <a16:colId xmlns:a16="http://schemas.microsoft.com/office/drawing/2014/main" val="3638920144"/>
                    </a:ext>
                  </a:extLst>
                </a:gridCol>
                <a:gridCol w="603062">
                  <a:extLst>
                    <a:ext uri="{9D8B030D-6E8A-4147-A177-3AD203B41FA5}">
                      <a16:colId xmlns:a16="http://schemas.microsoft.com/office/drawing/2014/main" val="2221898087"/>
                    </a:ext>
                  </a:extLst>
                </a:gridCol>
                <a:gridCol w="522239">
                  <a:extLst>
                    <a:ext uri="{9D8B030D-6E8A-4147-A177-3AD203B41FA5}">
                      <a16:colId xmlns:a16="http://schemas.microsoft.com/office/drawing/2014/main" val="3202298492"/>
                    </a:ext>
                  </a:extLst>
                </a:gridCol>
                <a:gridCol w="1622673">
                  <a:extLst>
                    <a:ext uri="{9D8B030D-6E8A-4147-A177-3AD203B41FA5}">
                      <a16:colId xmlns:a16="http://schemas.microsoft.com/office/drawing/2014/main" val="2020828090"/>
                    </a:ext>
                  </a:extLst>
                </a:gridCol>
                <a:gridCol w="1622673">
                  <a:extLst>
                    <a:ext uri="{9D8B030D-6E8A-4147-A177-3AD203B41FA5}">
                      <a16:colId xmlns:a16="http://schemas.microsoft.com/office/drawing/2014/main" val="405155509"/>
                    </a:ext>
                  </a:extLst>
                </a:gridCol>
                <a:gridCol w="1218559">
                  <a:extLst>
                    <a:ext uri="{9D8B030D-6E8A-4147-A177-3AD203B41FA5}">
                      <a16:colId xmlns:a16="http://schemas.microsoft.com/office/drawing/2014/main" val="532093572"/>
                    </a:ext>
                  </a:extLst>
                </a:gridCol>
                <a:gridCol w="298423">
                  <a:extLst>
                    <a:ext uri="{9D8B030D-6E8A-4147-A177-3AD203B41FA5}">
                      <a16:colId xmlns:a16="http://schemas.microsoft.com/office/drawing/2014/main" val="1457683909"/>
                    </a:ext>
                  </a:extLst>
                </a:gridCol>
                <a:gridCol w="341942">
                  <a:extLst>
                    <a:ext uri="{9D8B030D-6E8A-4147-A177-3AD203B41FA5}">
                      <a16:colId xmlns:a16="http://schemas.microsoft.com/office/drawing/2014/main" val="1368806235"/>
                    </a:ext>
                  </a:extLst>
                </a:gridCol>
                <a:gridCol w="256458">
                  <a:extLst>
                    <a:ext uri="{9D8B030D-6E8A-4147-A177-3AD203B41FA5}">
                      <a16:colId xmlns:a16="http://schemas.microsoft.com/office/drawing/2014/main" val="3658562851"/>
                    </a:ext>
                  </a:extLst>
                </a:gridCol>
                <a:gridCol w="1722148">
                  <a:extLst>
                    <a:ext uri="{9D8B030D-6E8A-4147-A177-3AD203B41FA5}">
                      <a16:colId xmlns:a16="http://schemas.microsoft.com/office/drawing/2014/main" val="2925876408"/>
                    </a:ext>
                  </a:extLst>
                </a:gridCol>
                <a:gridCol w="1722148">
                  <a:extLst>
                    <a:ext uri="{9D8B030D-6E8A-4147-A177-3AD203B41FA5}">
                      <a16:colId xmlns:a16="http://schemas.microsoft.com/office/drawing/2014/main" val="4005292553"/>
                    </a:ext>
                  </a:extLst>
                </a:gridCol>
              </a:tblGrid>
              <a:tr h="128451">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Division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Platform</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Service Div</a:t>
                      </a:r>
                    </a:p>
                  </a:txBody>
                  <a:tcPr marL="5337" marR="5337" marT="53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구분</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서비스명</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Type</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Qty</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Size</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(time)</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Specification</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ko-Kore-KR" altLang="en-US"/>
                    </a:p>
                  </a:txBody>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비고</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721608146"/>
                  </a:ext>
                </a:extLst>
              </a:tr>
              <a:tr h="249346">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vCPU</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MEM</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FBFBF"/>
                    </a:solidFill>
                  </a:tcPr>
                </a:tc>
                <a:tc vMerge="1">
                  <a:txBody>
                    <a:bodyPr/>
                    <a:lstStyle/>
                    <a:p>
                      <a:endParaRPr lang="ko-Kore-KR" altLang="en-US"/>
                    </a:p>
                  </a:txBody>
                  <a:tcPr/>
                </a:tc>
                <a:extLst>
                  <a:ext uri="{0D108BD9-81ED-4DB2-BD59-A6C34878D82A}">
                    <a16:rowId xmlns:a16="http://schemas.microsoft.com/office/drawing/2014/main" val="766169610"/>
                  </a:ext>
                </a:extLst>
              </a:tr>
              <a:tr h="124672">
                <a:tc rowSpan="26">
                  <a:txBody>
                    <a:bodyPr/>
                    <a:lstStyle/>
                    <a:p>
                      <a:pPr algn="ctr" fontAlgn="ctr"/>
                      <a:r>
                        <a:rPr lang="en" sz="900" b="1" i="0" u="none" strike="noStrike">
                          <a:solidFill>
                            <a:srgbClr val="000000"/>
                          </a:solidFill>
                          <a:effectLst/>
                          <a:latin typeface="맑은 고딕" panose="020B0503020000020004" pitchFamily="34" charset="-127"/>
                          <a:ea typeface="맑은 고딕" panose="020B0503020000020004" pitchFamily="34" charset="-127"/>
                        </a:rPr>
                        <a:t>PoC</a:t>
                      </a:r>
                      <a:br>
                        <a:rPr lang="en" sz="900" b="1" i="0" u="none" strike="noStrike">
                          <a:solidFill>
                            <a:srgbClr val="000000"/>
                          </a:solidFill>
                          <a:effectLst/>
                          <a:latin typeface="맑은 고딕" panose="020B0503020000020004" pitchFamily="34" charset="-127"/>
                          <a:ea typeface="맑은 고딕" panose="020B0503020000020004" pitchFamily="34" charset="-127"/>
                        </a:rPr>
                      </a:br>
                      <a:r>
                        <a:rPr lang="en" sz="900" b="1" i="0" u="none" strike="noStrike">
                          <a:solidFill>
                            <a:srgbClr val="000000"/>
                          </a:solidFill>
                          <a:effectLst/>
                          <a:latin typeface="맑은 고딕" panose="020B0503020000020004" pitchFamily="34" charset="-127"/>
                          <a:ea typeface="맑은 고딕" panose="020B0503020000020004" pitchFamily="34" charset="-127"/>
                        </a:rPr>
                        <a:t>(Real)</a:t>
                      </a:r>
                    </a:p>
                  </a:txBody>
                  <a:tcPr marL="5337" marR="5337" marT="53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Log collection, analysis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7</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6">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6">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6">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983702"/>
                  </a:ext>
                </a:extLst>
              </a:tr>
              <a:tr h="199858">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Auto-completion, real-time search service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503379584"/>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Middleware (WAS)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589940029"/>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Metadata processing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963067480"/>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index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301978208"/>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Integrated search service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894230869"/>
                  </a:ext>
                </a:extLst>
              </a:tr>
              <a:tr h="2417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DB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969748777"/>
                  </a:ext>
                </a:extLst>
              </a:tr>
              <a:tr h="2417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Search Admin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4533939"/>
                  </a:ext>
                </a:extLst>
              </a:tr>
              <a:tr h="124672">
                <a:tc vMerge="1">
                  <a:txBody>
                    <a:bodyPr/>
                    <a:lstStyle/>
                    <a:p>
                      <a:endParaRPr lang="ko-Kore-KR" altLang="en-US"/>
                    </a:p>
                  </a:txBody>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Contents/Channel</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Management</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DRM</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License issuer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850325"/>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Widevine Generator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469865243"/>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FairPlay Generator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70297222"/>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PlayReady Generator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623160985"/>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593183562"/>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Cache</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143275869"/>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Admin</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2149794326"/>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IMS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1992126580"/>
                  </a:ext>
                </a:extLst>
              </a:tr>
              <a:tr h="241790">
                <a:tc vMerge="1">
                  <a:txBody>
                    <a:bodyPr/>
                    <a:lstStyle/>
                    <a:p>
                      <a:endParaRPr lang="ko-Kore-KR" altLang="en-US"/>
                    </a:p>
                  </a:txBody>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E2E</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API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7505084"/>
                  </a:ext>
                </a:extLst>
              </a:tr>
              <a:tr h="124672">
                <a:tc vMerge="1">
                  <a:txBody>
                    <a:bodyPr/>
                    <a:lstStyle/>
                    <a:p>
                      <a:endParaRPr lang="ko-Kore-KR" altLang="en-US"/>
                    </a:p>
                  </a:txBody>
                  <a:tcPr/>
                </a:tc>
                <a:tc rowSpan="6">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Service Platform</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MBS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GW WEB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4581216"/>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API GW WAS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3113824365"/>
                  </a:ext>
                </a:extLst>
              </a:tr>
              <a:tr h="187009">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Bussiness API WAS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534221"/>
                  </a:ext>
                </a:extLst>
              </a:tr>
              <a:tr h="2417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Batch/CICD/ONM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855129"/>
                  </a:ext>
                </a:extLst>
              </a:tr>
              <a:tr h="2417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MBS DB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835230513"/>
                  </a:ext>
                </a:extLst>
              </a:tr>
              <a:tr h="24179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RDS</a:t>
                      </a:r>
                      <a:br>
                        <a:rPr lang="en" sz="600" b="0" i="0" u="none" strike="noStrike">
                          <a:solidFill>
                            <a:srgbClr val="000000"/>
                          </a:solidFill>
                          <a:effectLst/>
                          <a:latin typeface="NanumGothic" panose="020D0604000000000000" pitchFamily="34" charset="-127"/>
                          <a:ea typeface="NanumGothic" panose="020D0604000000000000" pitchFamily="34" charset="-127"/>
                        </a:rPr>
                      </a:br>
                      <a:r>
                        <a:rPr lang="en" sz="600" b="0" i="0" u="none" strike="noStrike">
                          <a:solidFill>
                            <a:srgbClr val="000000"/>
                          </a:solidFill>
                          <a:effectLst/>
                          <a:latin typeface="NanumGothic" panose="020D0604000000000000" pitchFamily="34" charset="-127"/>
                          <a:ea typeface="NanumGothic" panose="020D0604000000000000" pitchFamily="34" charset="-127"/>
                        </a:rPr>
                        <a:t>Storage  (EBS)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Beast DB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554927121"/>
                  </a:ext>
                </a:extLst>
              </a:tr>
              <a:tr h="124672">
                <a:tc vMerge="1">
                  <a:txBody>
                    <a:bodyPr/>
                    <a:lstStyle/>
                    <a:p>
                      <a:endParaRPr lang="ko-Kore-KR" altLang="en-US"/>
                    </a:p>
                  </a:txBody>
                  <a:tcPr/>
                </a:tc>
                <a:tc rowSpan="3">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AIS Legacy</a:t>
                      </a:r>
                      <a:br>
                        <a:rPr lang="en" sz="600" b="0" i="0" u="none" strike="noStrike">
                          <a:solidFill>
                            <a:srgbClr val="000000"/>
                          </a:solidFill>
                          <a:effectLst/>
                          <a:latin typeface="Malgun Gothic" panose="020B0503020000020004" pitchFamily="34" charset="-127"/>
                          <a:ea typeface="Malgun Gothic" panose="020B0503020000020004" pitchFamily="34" charset="-127"/>
                        </a:rPr>
                      </a:br>
                      <a:r>
                        <a:rPr lang="en" sz="600" b="0" i="0" u="none" strike="noStrike">
                          <a:solidFill>
                            <a:srgbClr val="000000"/>
                          </a:solidFill>
                          <a:effectLst/>
                          <a:latin typeface="Malgun Gothic" panose="020B0503020000020004" pitchFamily="34" charset="-127"/>
                          <a:ea typeface="Malgun Gothic" panose="020B0503020000020004" pitchFamily="34" charset="-127"/>
                        </a:rPr>
                        <a:t>(Channel/Contents)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T&amp;C</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WEB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200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503959"/>
                  </a:ext>
                </a:extLst>
              </a:tr>
              <a:tr h="128451">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WAS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extLst>
                  <a:ext uri="{0D108BD9-81ED-4DB2-BD59-A6C34878D82A}">
                    <a16:rowId xmlns:a16="http://schemas.microsoft.com/office/drawing/2014/main" val="4251986746"/>
                  </a:ext>
                </a:extLst>
              </a:tr>
              <a:tr h="249346">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EBS</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T&amp;C DB Server</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dirty="0">
                          <a:solidFill>
                            <a:srgbClr val="000000"/>
                          </a:solidFill>
                          <a:effectLst/>
                          <a:latin typeface="맑은 고딕" panose="020B0503020000020004" pitchFamily="34" charset="-127"/>
                          <a:ea typeface="맑은 고딕" panose="020B0503020000020004" pitchFamily="34" charset="-127"/>
                        </a:rPr>
                        <a:t>200 </a:t>
                      </a:r>
                      <a:r>
                        <a:rPr lang="en" sz="600" b="0" i="0" u="none" strike="noStrike" dirty="0">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가정 </a:t>
                      </a:r>
                    </a:p>
                  </a:txBody>
                  <a:tcPr marL="5337" marR="5337" marT="53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25928248"/>
                  </a:ext>
                </a:extLst>
              </a:tr>
            </a:tbl>
          </a:graphicData>
        </a:graphic>
      </p:graphicFrame>
    </p:spTree>
    <p:extLst>
      <p:ext uri="{BB962C8B-B14F-4D97-AF65-F5344CB8AC3E}">
        <p14:creationId xmlns:p14="http://schemas.microsoft.com/office/powerpoint/2010/main" val="152533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altLang="ko-Kore-KR"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(5/6)</a:t>
            </a:r>
            <a:endParaRPr dirty="0">
              <a:latin typeface="Malgun Gothic" panose="020B0503020000020004" pitchFamily="34" charset="-127"/>
              <a:ea typeface="Malgun Gothic" panose="020B0503020000020004" pitchFamily="34" charset="-127"/>
            </a:endParaRPr>
          </a:p>
        </p:txBody>
      </p:sp>
      <p:graphicFrame>
        <p:nvGraphicFramePr>
          <p:cNvPr id="6" name="표 5">
            <a:extLst>
              <a:ext uri="{FF2B5EF4-FFF2-40B4-BE49-F238E27FC236}">
                <a16:creationId xmlns:a16="http://schemas.microsoft.com/office/drawing/2014/main" id="{92F6831F-E476-DEFD-5310-D0B9EC5B9CB2}"/>
              </a:ext>
            </a:extLst>
          </p:cNvPr>
          <p:cNvGraphicFramePr>
            <a:graphicFrameLocks noGrp="1"/>
          </p:cNvGraphicFramePr>
          <p:nvPr/>
        </p:nvGraphicFramePr>
        <p:xfrm>
          <a:off x="781665" y="1573161"/>
          <a:ext cx="10628669" cy="4649882"/>
        </p:xfrm>
        <a:graphic>
          <a:graphicData uri="http://schemas.openxmlformats.org/drawingml/2006/table">
            <a:tbl>
              <a:tblPr/>
              <a:tblGrid>
                <a:gridCol w="661464">
                  <a:extLst>
                    <a:ext uri="{9D8B030D-6E8A-4147-A177-3AD203B41FA5}">
                      <a16:colId xmlns:a16="http://schemas.microsoft.com/office/drawing/2014/main" val="2072419873"/>
                    </a:ext>
                  </a:extLst>
                </a:gridCol>
                <a:gridCol w="605302">
                  <a:extLst>
                    <a:ext uri="{9D8B030D-6E8A-4147-A177-3AD203B41FA5}">
                      <a16:colId xmlns:a16="http://schemas.microsoft.com/office/drawing/2014/main" val="3444179593"/>
                    </a:ext>
                  </a:extLst>
                </a:gridCol>
                <a:gridCol w="524179">
                  <a:extLst>
                    <a:ext uri="{9D8B030D-6E8A-4147-A177-3AD203B41FA5}">
                      <a16:colId xmlns:a16="http://schemas.microsoft.com/office/drawing/2014/main" val="1189818454"/>
                    </a:ext>
                  </a:extLst>
                </a:gridCol>
                <a:gridCol w="1628700">
                  <a:extLst>
                    <a:ext uri="{9D8B030D-6E8A-4147-A177-3AD203B41FA5}">
                      <a16:colId xmlns:a16="http://schemas.microsoft.com/office/drawing/2014/main" val="1422780967"/>
                    </a:ext>
                  </a:extLst>
                </a:gridCol>
                <a:gridCol w="1628700">
                  <a:extLst>
                    <a:ext uri="{9D8B030D-6E8A-4147-A177-3AD203B41FA5}">
                      <a16:colId xmlns:a16="http://schemas.microsoft.com/office/drawing/2014/main" val="3513969893"/>
                    </a:ext>
                  </a:extLst>
                </a:gridCol>
                <a:gridCol w="1223085">
                  <a:extLst>
                    <a:ext uri="{9D8B030D-6E8A-4147-A177-3AD203B41FA5}">
                      <a16:colId xmlns:a16="http://schemas.microsoft.com/office/drawing/2014/main" val="3152578628"/>
                    </a:ext>
                  </a:extLst>
                </a:gridCol>
                <a:gridCol w="299532">
                  <a:extLst>
                    <a:ext uri="{9D8B030D-6E8A-4147-A177-3AD203B41FA5}">
                      <a16:colId xmlns:a16="http://schemas.microsoft.com/office/drawing/2014/main" val="3032834146"/>
                    </a:ext>
                  </a:extLst>
                </a:gridCol>
                <a:gridCol w="343212">
                  <a:extLst>
                    <a:ext uri="{9D8B030D-6E8A-4147-A177-3AD203B41FA5}">
                      <a16:colId xmlns:a16="http://schemas.microsoft.com/office/drawing/2014/main" val="2739705907"/>
                    </a:ext>
                  </a:extLst>
                </a:gridCol>
                <a:gridCol w="257409">
                  <a:extLst>
                    <a:ext uri="{9D8B030D-6E8A-4147-A177-3AD203B41FA5}">
                      <a16:colId xmlns:a16="http://schemas.microsoft.com/office/drawing/2014/main" val="2594607792"/>
                    </a:ext>
                  </a:extLst>
                </a:gridCol>
                <a:gridCol w="1728543">
                  <a:extLst>
                    <a:ext uri="{9D8B030D-6E8A-4147-A177-3AD203B41FA5}">
                      <a16:colId xmlns:a16="http://schemas.microsoft.com/office/drawing/2014/main" val="2429650788"/>
                    </a:ext>
                  </a:extLst>
                </a:gridCol>
                <a:gridCol w="1728543">
                  <a:extLst>
                    <a:ext uri="{9D8B030D-6E8A-4147-A177-3AD203B41FA5}">
                      <a16:colId xmlns:a16="http://schemas.microsoft.com/office/drawing/2014/main" val="1689813765"/>
                    </a:ext>
                  </a:extLst>
                </a:gridCol>
              </a:tblGrid>
              <a:tr h="129235">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Division</a:t>
                      </a:r>
                    </a:p>
                  </a:txBody>
                  <a:tcPr marL="5357" marR="5357" marT="53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Platform</a:t>
                      </a:r>
                    </a:p>
                  </a:txBody>
                  <a:tcPr marL="5357" marR="5357" marT="53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Service Div</a:t>
                      </a:r>
                    </a:p>
                  </a:txBody>
                  <a:tcPr marL="5357" marR="5357" marT="53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구분</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서비스명</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Type</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Qty</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row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Size</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(time)</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Specification</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ko-Kore-KR" altLang="en-US"/>
                    </a:p>
                  </a:txBody>
                  <a:tcPr/>
                </a:tc>
                <a:tc rowSpan="2">
                  <a:txBody>
                    <a:bodyPr/>
                    <a:lstStyle/>
                    <a:p>
                      <a:pPr algn="ctr" fontAlgn="ctr"/>
                      <a:r>
                        <a:rPr lang="ko-KR" altLang="en-US" sz="600" b="1" i="0" u="none" strike="noStrike">
                          <a:solidFill>
                            <a:srgbClr val="000000"/>
                          </a:solidFill>
                          <a:effectLst/>
                          <a:latin typeface="맑은 고딕" panose="020B0503020000020004" pitchFamily="34" charset="-127"/>
                          <a:ea typeface="맑은 고딕" panose="020B0503020000020004" pitchFamily="34" charset="-127"/>
                        </a:rPr>
                        <a:t>비고</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251359853"/>
                  </a:ext>
                </a:extLst>
              </a:tr>
              <a:tr h="250869">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vCPU</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 sz="600" b="1" i="0" u="none" strike="noStrike">
                          <a:solidFill>
                            <a:srgbClr val="000000"/>
                          </a:solidFill>
                          <a:effectLst/>
                          <a:latin typeface="맑은 고딕" panose="020B0503020000020004" pitchFamily="34" charset="-127"/>
                          <a:ea typeface="맑은 고딕" panose="020B0503020000020004" pitchFamily="34" charset="-127"/>
                        </a:rPr>
                        <a:t>MEM</a:t>
                      </a:r>
                      <a:br>
                        <a:rPr lang="en" sz="600" b="1" i="0" u="none" strike="noStrike">
                          <a:solidFill>
                            <a:srgbClr val="000000"/>
                          </a:solidFill>
                          <a:effectLst/>
                          <a:latin typeface="맑은 고딕" panose="020B0503020000020004" pitchFamily="34" charset="-127"/>
                          <a:ea typeface="맑은 고딕" panose="020B0503020000020004" pitchFamily="34" charset="-127"/>
                        </a:rPr>
                      </a:br>
                      <a:r>
                        <a:rPr lang="en" sz="600" b="1" i="0" u="none" strike="noStrike">
                          <a:solidFill>
                            <a:srgbClr val="000000"/>
                          </a:solidFill>
                          <a:effectLst/>
                          <a:latin typeface="맑은 고딕" panose="020B0503020000020004" pitchFamily="34" charset="-127"/>
                          <a:ea typeface="맑은 고딕" panose="020B0503020000020004" pitchFamily="34" charset="-127"/>
                        </a:rPr>
                        <a:t>(GB)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endParaRPr lang="ko-Kore-KR" altLang="en-US"/>
                    </a:p>
                  </a:txBody>
                  <a:tcPr/>
                </a:tc>
                <a:extLst>
                  <a:ext uri="{0D108BD9-81ED-4DB2-BD59-A6C34878D82A}">
                    <a16:rowId xmlns:a16="http://schemas.microsoft.com/office/drawing/2014/main" val="1131622955"/>
                  </a:ext>
                </a:extLst>
              </a:tr>
              <a:tr h="364900">
                <a:tc rowSpan="16">
                  <a:txBody>
                    <a:bodyPr/>
                    <a:lstStyle/>
                    <a:p>
                      <a:pPr algn="ctr" fontAlgn="ctr"/>
                      <a:r>
                        <a:rPr lang="en" sz="900" b="1" i="0" u="none" strike="noStrike">
                          <a:solidFill>
                            <a:srgbClr val="000000"/>
                          </a:solidFill>
                          <a:effectLst/>
                          <a:latin typeface="맑은 고딕" panose="020B0503020000020004" pitchFamily="34" charset="-127"/>
                          <a:ea typeface="맑은 고딕" panose="020B0503020000020004" pitchFamily="34" charset="-127"/>
                        </a:rPr>
                        <a:t>PoC</a:t>
                      </a:r>
                      <a:br>
                        <a:rPr lang="en" sz="900" b="1" i="0" u="none" strike="noStrike">
                          <a:solidFill>
                            <a:srgbClr val="000000"/>
                          </a:solidFill>
                          <a:effectLst/>
                          <a:latin typeface="맑은 고딕" panose="020B0503020000020004" pitchFamily="34" charset="-127"/>
                          <a:ea typeface="맑은 고딕" panose="020B0503020000020004" pitchFamily="34" charset="-127"/>
                        </a:rPr>
                      </a:br>
                      <a:r>
                        <a:rPr lang="en" sz="900" b="1" i="0" u="none" strike="noStrike">
                          <a:solidFill>
                            <a:srgbClr val="000000"/>
                          </a:solidFill>
                          <a:effectLst/>
                          <a:latin typeface="맑은 고딕" panose="020B0503020000020004" pitchFamily="34" charset="-127"/>
                          <a:ea typeface="맑은 고딕" panose="020B0503020000020004" pitchFamily="34" charset="-127"/>
                        </a:rPr>
                        <a:t>(Real)</a:t>
                      </a:r>
                    </a:p>
                  </a:txBody>
                  <a:tcPr marL="5357" marR="5357" marT="53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Devops</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CICD</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EC2</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ArgoCD</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General Purpose SSD GP3 (GB)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500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각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 </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80410548"/>
                  </a:ext>
                </a:extLst>
              </a:tr>
              <a:tr h="243267">
                <a:tc vMerge="1">
                  <a:txBody>
                    <a:bodyPr/>
                    <a:lstStyle/>
                    <a:p>
                      <a:endParaRPr lang="ko-Kore-KR" altLang="en-US"/>
                    </a:p>
                  </a:txBody>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백업</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Storage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백업</a:t>
                      </a:r>
                      <a:r>
                        <a:rPr lang="ko-KR" altLang="en-US" sz="600" b="0" i="0" u="none" strike="noStrike">
                          <a:solidFill>
                            <a:srgbClr val="000000"/>
                          </a:solidFill>
                          <a:effectLst/>
                          <a:latin typeface="NanumGothic" panose="020D0604000000000000" pitchFamily="34" charset="-127"/>
                          <a:ea typeface="NanumGothic" panose="020D0604000000000000" pitchFamily="34" charset="-127"/>
                        </a:rPr>
                        <a:t> </a:t>
                      </a:r>
                      <a:r>
                        <a:rPr lang="en-US" altLang="ko-KR" sz="600" b="0" i="0" u="none" strike="noStrike">
                          <a:solidFill>
                            <a:srgbClr val="000000"/>
                          </a:solidFill>
                          <a:effectLst/>
                          <a:latin typeface="NanumGothic" panose="020D0604000000000000" pitchFamily="34" charset="-127"/>
                          <a:ea typeface="NanumGothic" panose="020D0604000000000000" pitchFamily="34" charset="-127"/>
                        </a:rPr>
                        <a:t>(</a:t>
                      </a:r>
                      <a:r>
                        <a:rPr lang="en" sz="600" b="0" i="0" u="none" strike="noStrike">
                          <a:solidFill>
                            <a:srgbClr val="000000"/>
                          </a:solidFill>
                          <a:effectLst/>
                          <a:latin typeface="NanumGothic" panose="020D0604000000000000" pitchFamily="34" charset="-127"/>
                          <a:ea typeface="NanumGothic" panose="020D0604000000000000" pitchFamily="34" charset="-127"/>
                        </a:rPr>
                        <a:t>S3)</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데이터 정제</a:t>
                      </a: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집계</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Standard Object Storage (GB)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10,240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10 TB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06284"/>
                  </a:ext>
                </a:extLst>
              </a:tr>
              <a:tr h="243267">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NanumGothic" panose="020D0604000000000000" pitchFamily="34" charset="-127"/>
                          <a:ea typeface="NanumGothic" panose="020D0604000000000000" pitchFamily="34" charset="-127"/>
                        </a:rPr>
                        <a:t>Storage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백업</a:t>
                      </a:r>
                      <a:r>
                        <a:rPr lang="ko-KR" altLang="en-US" sz="600" b="0" i="0" u="none" strike="noStrike">
                          <a:solidFill>
                            <a:srgbClr val="000000"/>
                          </a:solidFill>
                          <a:effectLst/>
                          <a:latin typeface="NanumGothic" panose="020D0604000000000000" pitchFamily="34" charset="-127"/>
                          <a:ea typeface="NanumGothic" panose="020D0604000000000000" pitchFamily="34" charset="-127"/>
                        </a:rPr>
                        <a:t> </a:t>
                      </a:r>
                      <a:r>
                        <a:rPr lang="en-US" altLang="ko-KR" sz="600" b="0" i="0" u="none" strike="noStrike">
                          <a:solidFill>
                            <a:srgbClr val="000000"/>
                          </a:solidFill>
                          <a:effectLst/>
                          <a:latin typeface="NanumGothic" panose="020D0604000000000000" pitchFamily="34" charset="-127"/>
                          <a:ea typeface="NanumGothic" panose="020D0604000000000000" pitchFamily="34" charset="-127"/>
                        </a:rPr>
                        <a:t>(</a:t>
                      </a:r>
                      <a:r>
                        <a:rPr lang="en" sz="600" b="0" i="0" u="none" strike="noStrike">
                          <a:solidFill>
                            <a:srgbClr val="000000"/>
                          </a:solidFill>
                          <a:effectLst/>
                          <a:latin typeface="NanumGothic" panose="020D0604000000000000" pitchFamily="34" charset="-127"/>
                          <a:ea typeface="NanumGothic" panose="020D0604000000000000" pitchFamily="34" charset="-127"/>
                        </a:rPr>
                        <a:t>S3)</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스냅샷</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Standard Object Storage (GB)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6,200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dirty="0">
                          <a:solidFill>
                            <a:srgbClr val="000000"/>
                          </a:solidFill>
                          <a:effectLst/>
                          <a:latin typeface="맑은 고딕" panose="020B0503020000020004" pitchFamily="34" charset="-127"/>
                          <a:ea typeface="맑은 고딕" panose="020B0503020000020004" pitchFamily="34" charset="-127"/>
                        </a:rPr>
                        <a:t> EBS </a:t>
                      </a: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합계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447889"/>
                  </a:ext>
                </a:extLst>
              </a:tr>
              <a:tr h="243267">
                <a:tc vMerge="1">
                  <a:txBody>
                    <a:bodyPr/>
                    <a:lstStyle/>
                    <a:p>
                      <a:endParaRPr lang="ko-Kore-KR" altLang="en-US"/>
                    </a:p>
                  </a:txBody>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PV</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EFS</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EKS PV(Persistance Volume)</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용</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Standard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스토리지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a:t>
                      </a:r>
                      <a:r>
                        <a:rPr lang="en" sz="600" b="0" i="0" u="none" strike="noStrike">
                          <a:solidFill>
                            <a:srgbClr val="000000"/>
                          </a:solidFill>
                          <a:effectLst/>
                          <a:latin typeface="맑은 고딕" panose="020B0503020000020004" pitchFamily="34" charset="-127"/>
                          <a:ea typeface="맑은 고딕" panose="020B0503020000020004" pitchFamily="34" charset="-127"/>
                        </a:rPr>
                        <a:t>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2,048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월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a:t>
                      </a:r>
                      <a:r>
                        <a:rPr lang="en" sz="600" b="0" i="0" u="none" strike="noStrike">
                          <a:solidFill>
                            <a:srgbClr val="000000"/>
                          </a:solidFill>
                          <a:effectLst/>
                          <a:latin typeface="맑은 고딕" panose="020B0503020000020004" pitchFamily="34" charset="-127"/>
                          <a:ea typeface="맑은 고딕" panose="020B0503020000020004" pitchFamily="34" charset="-127"/>
                        </a:rPr>
                        <a:t>TB(Standard:20%, IA:80%)</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기준 산정</a:t>
                      </a:r>
                      <a:br>
                        <a:rPr lang="ko-KR" altLang="en-US" sz="600" b="0" i="0" u="none" strike="noStrike">
                          <a:solidFill>
                            <a:srgbClr val="000000"/>
                          </a:solidFill>
                          <a:effectLst/>
                          <a:latin typeface="맑은 고딕" panose="020B0503020000020004" pitchFamily="34" charset="-127"/>
                          <a:ea typeface="맑은 고딕" panose="020B0503020000020004" pitchFamily="34" charset="-127"/>
                        </a:rPr>
                      </a:br>
                      <a:r>
                        <a:rPr lang="en" sz="600" b="0" i="0" u="none" strike="noStrike">
                          <a:solidFill>
                            <a:srgbClr val="000000"/>
                          </a:solidFill>
                          <a:effectLst/>
                          <a:latin typeface="맑은 고딕" panose="020B0503020000020004" pitchFamily="34" charset="-127"/>
                          <a:ea typeface="맑은 고딕" panose="020B0503020000020004" pitchFamily="34" charset="-127"/>
                        </a:rPr>
                        <a:t>Standard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합산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 </a:t>
                      </a:r>
                      <a:r>
                        <a:rPr lang="en" sz="600" b="0" i="0" u="none" strike="noStrike">
                          <a:solidFill>
                            <a:srgbClr val="000000"/>
                          </a:solidFill>
                          <a:effectLst/>
                          <a:latin typeface="맑은 고딕" panose="020B0503020000020004" pitchFamily="34" charset="-127"/>
                          <a:ea typeface="맑은 고딕" panose="020B0503020000020004" pitchFamily="34" charset="-127"/>
                        </a:rPr>
                        <a:t>TB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9657539"/>
                  </a:ext>
                </a:extLst>
              </a:tr>
              <a:tr h="243267">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EFS</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EKS PV(Persistance Volume)</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용</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Standard-Infrequent Access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스토리지</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a:t>
                      </a:r>
                      <a:r>
                        <a:rPr lang="en" sz="600" b="0" i="0" u="none" strike="noStrike">
                          <a:solidFill>
                            <a:srgbClr val="000000"/>
                          </a:solidFill>
                          <a:effectLst/>
                          <a:latin typeface="맑은 고딕" panose="020B0503020000020004" pitchFamily="34" charset="-127"/>
                          <a:ea typeface="맑은 고딕" panose="020B0503020000020004" pitchFamily="34" charset="-127"/>
                        </a:rPr>
                        <a:t>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8,096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IA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합산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8 </a:t>
                      </a:r>
                      <a:r>
                        <a:rPr lang="en" sz="600" b="0" i="0" u="none" strike="noStrike">
                          <a:solidFill>
                            <a:srgbClr val="000000"/>
                          </a:solidFill>
                          <a:effectLst/>
                          <a:latin typeface="맑은 고딕" panose="020B0503020000020004" pitchFamily="34" charset="-127"/>
                          <a:ea typeface="맑은 고딕" panose="020B0503020000020004" pitchFamily="34" charset="-127"/>
                        </a:rPr>
                        <a:t>TB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6149497"/>
                  </a:ext>
                </a:extLst>
              </a:tr>
              <a:tr h="243267">
                <a:tc vMerge="1">
                  <a:txBody>
                    <a:bodyPr/>
                    <a:lstStyle/>
                    <a:p>
                      <a:endParaRPr lang="ko-Kore-KR" altLang="en-US"/>
                    </a:p>
                  </a:txBody>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ECR</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ECR</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Amazon Elastic Container Registry (ECR)</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Container Registry</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100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월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100</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기준 스토리지 비용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7073203"/>
                  </a:ext>
                </a:extLst>
              </a:tr>
              <a:tr h="243267">
                <a:tc vMerge="1">
                  <a:txBody>
                    <a:bodyPr/>
                    <a:lstStyle/>
                    <a:p>
                      <a:endParaRPr lang="ko-Kore-KR" altLang="en-US"/>
                    </a:p>
                  </a:txBody>
                  <a:tcPr/>
                </a:tc>
                <a:tc rowSpan="4">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Code Series</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CodePipeline</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AWS CodePipeline</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0</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환경별 총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3</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개</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개 무료로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개만 산정</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792538"/>
                  </a:ext>
                </a:extLst>
              </a:tr>
              <a:tr h="36490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CodeCommit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AWS CodeCommit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Git Repository</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5</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활성사용자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명 기준</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5</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명 이상시 초과 유저당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유저당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a:t>
                      </a:r>
                      <a:r>
                        <a:rPr lang="en" sz="600" b="0" i="0" u="none" strike="noStrike">
                          <a:solidFill>
                            <a:srgbClr val="000000"/>
                          </a:solidFill>
                          <a:effectLst/>
                          <a:latin typeface="맑은 고딕" panose="020B0503020000020004" pitchFamily="34" charset="-127"/>
                          <a:ea typeface="맑은 고딕" panose="020B0503020000020004" pitchFamily="34" charset="-127"/>
                        </a:rPr>
                        <a:t>GB, 2000 Git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포함</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0497180"/>
                  </a:ext>
                </a:extLst>
              </a:tr>
              <a:tr h="364900">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CodeBuild</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AWS CodeBuild</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Build Agent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1</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5,000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빌드</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월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1,000 ,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평균빌드시간</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5</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분</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br>
                        <a:rPr lang="en-US" altLang="ko-KR" sz="600" b="0" i="0" u="none" strike="noStrike">
                          <a:solidFill>
                            <a:srgbClr val="000000"/>
                          </a:solidFill>
                          <a:effectLst/>
                          <a:latin typeface="맑은 고딕" panose="020B0503020000020004" pitchFamily="34" charset="-127"/>
                          <a:ea typeface="맑은 고딕" panose="020B0503020000020004" pitchFamily="34" charset="-127"/>
                        </a:rPr>
                      </a:b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인스턴스</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r>
                        <a:rPr lang="en" sz="600" b="0" i="0" u="none" strike="noStrike">
                          <a:solidFill>
                            <a:srgbClr val="000000"/>
                          </a:solidFill>
                          <a:effectLst/>
                          <a:latin typeface="맑은 고딕" panose="020B0503020000020004" pitchFamily="34" charset="-127"/>
                          <a:ea typeface="맑은 고딕" panose="020B0503020000020004" pitchFamily="34" charset="-127"/>
                        </a:rPr>
                        <a:t>geneal1.large(8 vcpu, 15GB mem) </a:t>
                      </a:r>
                      <a:br>
                        <a:rPr lang="en" sz="600" b="0" i="0" u="none" strike="noStrike">
                          <a:solidFill>
                            <a:srgbClr val="000000"/>
                          </a:solidFill>
                          <a:effectLst/>
                          <a:latin typeface="맑은 고딕" panose="020B0503020000020004" pitchFamily="34" charset="-127"/>
                          <a:ea typeface="맑은 고딕" panose="020B0503020000020004" pitchFamily="34" charset="-127"/>
                        </a:rPr>
                      </a:b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기준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7239863"/>
                  </a:ext>
                </a:extLst>
              </a:tr>
              <a:tr h="129235">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codedeploy</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AWS codedeploy</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(EKS</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는 해당없음</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333333"/>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NanumGothic" panose="020D0604000000000000" pitchFamily="34" charset="-127"/>
                          <a:ea typeface="NanumGothic" panose="020D0604000000000000"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온프레미스 배포만 비용청구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340650"/>
                  </a:ext>
                </a:extLst>
              </a:tr>
              <a:tr h="297688">
                <a:tc vMerge="1">
                  <a:txBody>
                    <a:bodyPr/>
                    <a:lstStyle/>
                    <a:p>
                      <a:endParaRPr lang="ko-Kore-KR" altLang="en-US"/>
                    </a:p>
                  </a:txBody>
                  <a:tcPr/>
                </a:tc>
                <a:tc rowSpan="2">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Managed Streaming for Apache Kafka (MSK)</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MSK</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Kafka Broker Nodes</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보로커 노드 요금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브로커는 </a:t>
                      </a:r>
                      <a:r>
                        <a:rPr lang="en" sz="600" b="0" i="0" u="none" strike="noStrike">
                          <a:solidFill>
                            <a:srgbClr val="000000"/>
                          </a:solidFill>
                          <a:effectLst/>
                          <a:latin typeface="맑은 고딕" panose="020B0503020000020004" pitchFamily="34" charset="-127"/>
                          <a:ea typeface="맑은 고딕" panose="020B0503020000020004" pitchFamily="34" charset="-127"/>
                        </a:rPr>
                        <a:t>AZ</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당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개 이상 권장</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(3 </a:t>
                      </a:r>
                      <a:r>
                        <a:rPr lang="en" sz="600" b="0" i="0" u="none" strike="noStrike">
                          <a:solidFill>
                            <a:srgbClr val="000000"/>
                          </a:solidFill>
                          <a:effectLst/>
                          <a:latin typeface="맑은 고딕" panose="020B0503020000020004" pitchFamily="34" charset="-127"/>
                          <a:ea typeface="맑은 고딕" panose="020B0503020000020004" pitchFamily="34" charset="-127"/>
                        </a:rPr>
                        <a:t>ea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이상 권장</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최소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2 </a:t>
                      </a:r>
                      <a:r>
                        <a:rPr lang="en" sz="600" b="0" i="0" u="none" strike="noStrike">
                          <a:solidFill>
                            <a:srgbClr val="000000"/>
                          </a:solidFill>
                          <a:effectLst/>
                          <a:latin typeface="맑은 고딕" panose="020B0503020000020004" pitchFamily="34" charset="-127"/>
                          <a:ea typeface="맑은 고딕" panose="020B0503020000020004" pitchFamily="34" charset="-127"/>
                        </a:rPr>
                        <a:t>ea)</a:t>
                      </a:r>
                      <a:br>
                        <a:rPr lang="en" sz="600" b="0" i="0" u="none" strike="noStrike">
                          <a:solidFill>
                            <a:srgbClr val="000000"/>
                          </a:solidFill>
                          <a:effectLst/>
                          <a:latin typeface="맑은 고딕" panose="020B0503020000020004" pitchFamily="34" charset="-127"/>
                          <a:ea typeface="맑은 고딕" panose="020B0503020000020004" pitchFamily="34" charset="-127"/>
                        </a:rPr>
                      </a:br>
                      <a:r>
                        <a:rPr lang="en" sz="600" b="0" i="0" u="none" strike="noStrike">
                          <a:solidFill>
                            <a:srgbClr val="000000"/>
                          </a:solidFill>
                          <a:effectLst/>
                          <a:latin typeface="맑은 고딕" panose="020B0503020000020004" pitchFamily="34" charset="-127"/>
                          <a:ea typeface="맑은 고딕" panose="020B0503020000020004" pitchFamily="34" charset="-127"/>
                        </a:rPr>
                        <a:t>'m5.8xlarge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기준 산정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291667"/>
                  </a:ext>
                </a:extLst>
              </a:tr>
              <a:tr h="243267">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MSK</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Storage per Broker</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스토리지 요금 </a:t>
                      </a: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r>
                        <a:rPr lang="en" sz="600" b="0" i="0" u="none" strike="noStrike">
                          <a:solidFill>
                            <a:srgbClr val="000000"/>
                          </a:solidFill>
                          <a:effectLst/>
                          <a:latin typeface="Malgun Gothic" panose="020B0503020000020004" pitchFamily="34" charset="-127"/>
                          <a:ea typeface="Malgun Gothic" panose="020B0503020000020004" pitchFamily="34" charset="-127"/>
                        </a:rPr>
                        <a:t>GB)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500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 브로커당 스토리지 요금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브로커당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500</a:t>
                      </a:r>
                      <a:r>
                        <a:rPr lang="en" sz="600" b="0" i="0" u="none" strike="noStrike">
                          <a:solidFill>
                            <a:srgbClr val="000000"/>
                          </a:solidFill>
                          <a:effectLst/>
                          <a:latin typeface="맑은 고딕" panose="020B0503020000020004" pitchFamily="34" charset="-127"/>
                          <a:ea typeface="맑은 고딕" panose="020B0503020000020004" pitchFamily="34" charset="-127"/>
                        </a:rPr>
                        <a:t>GB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산정</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864946"/>
                  </a:ext>
                </a:extLst>
              </a:tr>
              <a:tr h="243267">
                <a:tc vMerge="1">
                  <a:txBody>
                    <a:bodyPr/>
                    <a:lstStyle/>
                    <a:p>
                      <a:endParaRPr lang="ko-Kore-KR" altLang="en-US"/>
                    </a:p>
                  </a:txBody>
                  <a:tcPr/>
                </a:tc>
                <a:tc rowSpan="4">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ELB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AWS Elastic Load Balancer (ALB)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ALB </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시간당 사용요금</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2572760"/>
                  </a:ext>
                </a:extLst>
              </a:tr>
              <a:tr h="279376">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AWS Elastic Load Balancer (ALB)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데이터 트래픽 요금</a:t>
                      </a:r>
                      <a:br>
                        <a:rPr lang="ko-KR" altLang="en-US" sz="6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처리된 바이트*시간당 </a:t>
                      </a:r>
                      <a:r>
                        <a:rPr lang="en" sz="600" b="0" i="0" u="none" strike="noStrike">
                          <a:solidFill>
                            <a:srgbClr val="000000"/>
                          </a:solidFill>
                          <a:effectLst/>
                          <a:latin typeface="Malgun Gothic" panose="020B0503020000020004" pitchFamily="34" charset="-127"/>
                          <a:ea typeface="Malgun Gothic" panose="020B0503020000020004" pitchFamily="34" charset="-127"/>
                        </a:rPr>
                        <a:t>LCU </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가격 </a:t>
                      </a: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2</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 ALB 1</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개당 </a:t>
                      </a:r>
                      <a:r>
                        <a:rPr lang="en-US" altLang="ko-KR" sz="600" b="0" i="0" u="none" strike="noStrike">
                          <a:solidFill>
                            <a:srgbClr val="000000"/>
                          </a:solidFill>
                          <a:effectLst/>
                          <a:latin typeface="맑은 고딕" panose="020B0503020000020004" pitchFamily="34" charset="-127"/>
                          <a:ea typeface="맑은 고딕" panose="020B0503020000020004" pitchFamily="34" charset="-127"/>
                        </a:rPr>
                        <a:t>1</a:t>
                      </a:r>
                      <a:r>
                        <a:rPr lang="en" sz="600" b="0" i="0" u="none" strike="noStrike">
                          <a:solidFill>
                            <a:srgbClr val="000000"/>
                          </a:solidFill>
                          <a:effectLst/>
                          <a:latin typeface="맑은 고딕" panose="020B0503020000020004" pitchFamily="34" charset="-127"/>
                          <a:ea typeface="맑은 고딕" panose="020B0503020000020004" pitchFamily="34" charset="-127"/>
                        </a:rPr>
                        <a:t>TB </a:t>
                      </a:r>
                      <a:r>
                        <a:rPr lang="ko-KR" altLang="en-US" sz="600" b="0" i="0" u="none" strike="noStrike">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016346"/>
                  </a:ext>
                </a:extLst>
              </a:tr>
              <a:tr h="243267">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NLB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AWS Elastic Load Balancing (NLB)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600" b="0" i="0" u="none" strike="noStrike">
                          <a:solidFill>
                            <a:srgbClr val="000000"/>
                          </a:solidFill>
                          <a:effectLst/>
                          <a:latin typeface="Malgun Gothic" panose="020B0503020000020004" pitchFamily="34" charset="-127"/>
                          <a:ea typeface="Malgun Gothic" panose="020B0503020000020004" pitchFamily="34" charset="-127"/>
                        </a:rPr>
                        <a:t>NLB </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시간당 사용요금</a:t>
                      </a:r>
                    </a:p>
                  </a:txBody>
                  <a:tcPr marL="5357" marR="5357" marT="535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0</a:t>
                      </a:r>
                    </a:p>
                  </a:txBody>
                  <a:tcPr marL="5357" marR="5357" marT="535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229924"/>
                  </a:ext>
                </a:extLst>
              </a:tr>
              <a:tr h="279376">
                <a:tc vMerge="1">
                  <a:txBody>
                    <a:bodyPr/>
                    <a:lstStyle/>
                    <a:p>
                      <a:endParaRPr lang="ko-Kore-KR" altLang="en-US"/>
                    </a:p>
                  </a:txBody>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NLB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 sz="600" b="0" i="0" u="none" strike="noStrike">
                          <a:solidFill>
                            <a:srgbClr val="000000"/>
                          </a:solidFill>
                          <a:effectLst/>
                          <a:latin typeface="맑은 고딕" panose="020B0503020000020004" pitchFamily="34" charset="-127"/>
                          <a:ea typeface="맑은 고딕" panose="020B0503020000020004" pitchFamily="34" charset="-127"/>
                        </a:rPr>
                        <a:t>AWS Elastic Load Balancing (NLB)</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데이터 트래픽 요금</a:t>
                      </a:r>
                      <a:br>
                        <a:rPr lang="ko-KR" altLang="en-US" sz="6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처리된 바이트*시간당 </a:t>
                      </a:r>
                      <a:r>
                        <a:rPr lang="en" sz="600" b="0" i="0" u="none" strike="noStrike">
                          <a:solidFill>
                            <a:srgbClr val="000000"/>
                          </a:solidFill>
                          <a:effectLst/>
                          <a:latin typeface="Malgun Gothic" panose="020B0503020000020004" pitchFamily="34" charset="-127"/>
                          <a:ea typeface="Malgun Gothic" panose="020B0503020000020004" pitchFamily="34" charset="-127"/>
                        </a:rPr>
                        <a:t>LCU </a:t>
                      </a:r>
                      <a:r>
                        <a:rPr lang="ko-KR" altLang="en-US" sz="600" b="0" i="0" u="none" strike="noStrike">
                          <a:solidFill>
                            <a:srgbClr val="000000"/>
                          </a:solidFill>
                          <a:effectLst/>
                          <a:latin typeface="Malgun Gothic" panose="020B0503020000020004" pitchFamily="34" charset="-127"/>
                          <a:ea typeface="Malgun Gothic" panose="020B0503020000020004" pitchFamily="34" charset="-127"/>
                        </a:rPr>
                        <a:t>가격 </a:t>
                      </a:r>
                      <a:r>
                        <a:rPr lang="en-US" altLang="ko-KR" sz="600" b="0" i="0" u="none" strike="noStrike">
                          <a:solidFill>
                            <a:srgbClr val="000000"/>
                          </a:solidFill>
                          <a:effectLst/>
                          <a:latin typeface="Malgun Gothic" panose="020B0503020000020004" pitchFamily="34" charset="-127"/>
                          <a:ea typeface="Malgun Gothic" panose="020B0503020000020004" pitchFamily="34" charset="-127"/>
                        </a:rPr>
                        <a:t>)</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ko-Kore-KR" sz="600" b="0" i="0" u="none" strike="noStrike">
                          <a:solidFill>
                            <a:srgbClr val="000000"/>
                          </a:solidFill>
                          <a:effectLst/>
                          <a:latin typeface="Malgun Gothic" panose="020B0503020000020004" pitchFamily="34" charset="-127"/>
                          <a:ea typeface="Malgun Gothic" panose="020B0503020000020004" pitchFamily="34" charset="-127"/>
                        </a:rPr>
                        <a:t>0</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600" b="0" i="0" u="none" strike="noStrike">
                          <a:solidFill>
                            <a:srgbClr val="000000"/>
                          </a:solidFill>
                          <a:effectLst/>
                          <a:latin typeface="맑은 고딕" panose="020B0503020000020004" pitchFamily="34" charset="-127"/>
                          <a:ea typeface="맑은 고딕" panose="020B0503020000020004" pitchFamily="34" charset="-127"/>
                        </a:rPr>
                        <a:t>732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ko-Kore-KR" altLang="en-US" sz="600" b="0" i="0" u="none" strike="noStrike">
                          <a:solidFill>
                            <a:srgbClr val="000000"/>
                          </a:solidFill>
                          <a:effectLst/>
                          <a:latin typeface="맑은 고딕" panose="020B0503020000020004" pitchFamily="34" charset="-127"/>
                          <a:ea typeface="맑은 고딕" panose="020B0503020000020004" pitchFamily="34" charset="-127"/>
                        </a:rPr>
                        <a:t>　</a:t>
                      </a:r>
                    </a:p>
                  </a:txBody>
                  <a:tcPr marL="5357" marR="5357" marT="5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 sz="600" b="0" i="0" u="none" strike="noStrike" dirty="0">
                          <a:solidFill>
                            <a:srgbClr val="000000"/>
                          </a:solidFill>
                          <a:effectLst/>
                          <a:latin typeface="맑은 고딕" panose="020B0503020000020004" pitchFamily="34" charset="-127"/>
                          <a:ea typeface="맑은 고딕" panose="020B0503020000020004" pitchFamily="34" charset="-127"/>
                        </a:rPr>
                        <a:t> NLB 1</a:t>
                      </a: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개당 </a:t>
                      </a:r>
                      <a:r>
                        <a:rPr lang="en-US" altLang="ko-KR" sz="600" b="0" i="0" u="none" strike="noStrike" dirty="0">
                          <a:solidFill>
                            <a:srgbClr val="000000"/>
                          </a:solidFill>
                          <a:effectLst/>
                          <a:latin typeface="맑은 고딕" panose="020B0503020000020004" pitchFamily="34" charset="-127"/>
                          <a:ea typeface="맑은 고딕" panose="020B0503020000020004" pitchFamily="34" charset="-127"/>
                        </a:rPr>
                        <a:t>1</a:t>
                      </a:r>
                      <a:r>
                        <a:rPr lang="en" sz="600" b="0" i="0" u="none" strike="noStrike" dirty="0">
                          <a:solidFill>
                            <a:srgbClr val="000000"/>
                          </a:solidFill>
                          <a:effectLst/>
                          <a:latin typeface="맑은 고딕" panose="020B0503020000020004" pitchFamily="34" charset="-127"/>
                          <a:ea typeface="맑은 고딕" panose="020B0503020000020004" pitchFamily="34" charset="-127"/>
                        </a:rPr>
                        <a:t>TB </a:t>
                      </a:r>
                      <a:r>
                        <a:rPr lang="ko-KR" altLang="en-US" sz="600" b="0" i="0" u="none" strike="noStrike" dirty="0">
                          <a:solidFill>
                            <a:srgbClr val="000000"/>
                          </a:solidFill>
                          <a:effectLst/>
                          <a:latin typeface="맑은 고딕" panose="020B0503020000020004" pitchFamily="34" charset="-127"/>
                          <a:ea typeface="맑은 고딕" panose="020B0503020000020004" pitchFamily="34" charset="-127"/>
                        </a:rPr>
                        <a:t>가정 </a:t>
                      </a:r>
                    </a:p>
                  </a:txBody>
                  <a:tcPr marL="5357" marR="5357" marT="535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68987787"/>
                  </a:ext>
                </a:extLst>
              </a:tr>
            </a:tbl>
          </a:graphicData>
        </a:graphic>
      </p:graphicFrame>
    </p:spTree>
    <p:extLst>
      <p:ext uri="{BB962C8B-B14F-4D97-AF65-F5344CB8AC3E}">
        <p14:creationId xmlns:p14="http://schemas.microsoft.com/office/powerpoint/2010/main" val="24408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p10">
            <a:extLst>
              <a:ext uri="{FF2B5EF4-FFF2-40B4-BE49-F238E27FC236}">
                <a16:creationId xmlns:a16="http://schemas.microsoft.com/office/drawing/2014/main" id="{C9692D2F-DA71-A1F4-E02D-D4C547B974F7}"/>
              </a:ext>
            </a:extLst>
          </p:cNvPr>
          <p:cNvSpPr txBox="1">
            <a:spLocks noGrp="1"/>
          </p:cNvSpPr>
          <p:nvPr>
            <p:ph type="body" idx="1"/>
          </p:nvPr>
        </p:nvSpPr>
        <p:spPr>
          <a:xfrm>
            <a:off x="908479" y="547567"/>
            <a:ext cx="6186802" cy="461624"/>
          </a:xfrm>
          <a:prstGeom prst="rect">
            <a:avLst/>
          </a:prstGeom>
          <a:noFill/>
          <a:ln>
            <a:noFill/>
          </a:ln>
        </p:spPr>
        <p:txBody>
          <a:bodyPr spcFirstLastPara="1" wrap="square" lIns="91425" tIns="45700" rIns="91425" bIns="45700" anchor="ctr" anchorCtr="0">
            <a:spAutoFit/>
          </a:bodyPr>
          <a:lstStyle/>
          <a:p>
            <a:pPr marL="0" lvl="0" indent="0"/>
            <a:r>
              <a:rPr lang="en-US" altLang="ko-Kore-KR" dirty="0" err="1">
                <a:latin typeface="Malgun Gothic" panose="020B0503020000020004" pitchFamily="34" charset="-127"/>
                <a:ea typeface="Malgun Gothic" panose="020B0503020000020004" pitchFamily="34" charset="-127"/>
              </a:rPr>
              <a:t>Apx</a:t>
            </a:r>
            <a:r>
              <a:rPr lang="en-US" dirty="0">
                <a:latin typeface="Malgun Gothic" panose="020B0503020000020004" pitchFamily="34" charset="-127"/>
                <a:ea typeface="Malgun Gothic" panose="020B0503020000020004" pitchFamily="34" charset="-127"/>
              </a:rPr>
              <a:t>. </a:t>
            </a:r>
            <a:r>
              <a:rPr lang="en-US" altLang="ko-Kore-KR"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Resource Details (6/6)</a:t>
            </a:r>
            <a:endParaRPr dirty="0">
              <a:latin typeface="Malgun Gothic" panose="020B0503020000020004" pitchFamily="34" charset="-127"/>
              <a:ea typeface="Malgun Gothic" panose="020B0503020000020004" pitchFamily="34" charset="-127"/>
            </a:endParaRPr>
          </a:p>
        </p:txBody>
      </p:sp>
      <p:graphicFrame>
        <p:nvGraphicFramePr>
          <p:cNvPr id="6" name="표 5">
            <a:extLst>
              <a:ext uri="{FF2B5EF4-FFF2-40B4-BE49-F238E27FC236}">
                <a16:creationId xmlns:a16="http://schemas.microsoft.com/office/drawing/2014/main" id="{C070A451-0FBB-DEA1-7C0A-188FA17C1BF8}"/>
              </a:ext>
            </a:extLst>
          </p:cNvPr>
          <p:cNvGraphicFramePr>
            <a:graphicFrameLocks noGrp="1"/>
          </p:cNvGraphicFramePr>
          <p:nvPr/>
        </p:nvGraphicFramePr>
        <p:xfrm>
          <a:off x="806245" y="1573161"/>
          <a:ext cx="10648336" cy="4603798"/>
        </p:xfrm>
        <a:graphic>
          <a:graphicData uri="http://schemas.openxmlformats.org/drawingml/2006/table">
            <a:tbl>
              <a:tblPr/>
              <a:tblGrid>
                <a:gridCol w="621800">
                  <a:extLst>
                    <a:ext uri="{9D8B030D-6E8A-4147-A177-3AD203B41FA5}">
                      <a16:colId xmlns:a16="http://schemas.microsoft.com/office/drawing/2014/main" val="65818265"/>
                    </a:ext>
                  </a:extLst>
                </a:gridCol>
                <a:gridCol w="569007">
                  <a:extLst>
                    <a:ext uri="{9D8B030D-6E8A-4147-A177-3AD203B41FA5}">
                      <a16:colId xmlns:a16="http://schemas.microsoft.com/office/drawing/2014/main" val="2458853012"/>
                    </a:ext>
                  </a:extLst>
                </a:gridCol>
                <a:gridCol w="1149744">
                  <a:extLst>
                    <a:ext uri="{9D8B030D-6E8A-4147-A177-3AD203B41FA5}">
                      <a16:colId xmlns:a16="http://schemas.microsoft.com/office/drawing/2014/main" val="1073642237"/>
                    </a:ext>
                  </a:extLst>
                </a:gridCol>
                <a:gridCol w="1531038">
                  <a:extLst>
                    <a:ext uri="{9D8B030D-6E8A-4147-A177-3AD203B41FA5}">
                      <a16:colId xmlns:a16="http://schemas.microsoft.com/office/drawing/2014/main" val="1146769788"/>
                    </a:ext>
                  </a:extLst>
                </a:gridCol>
                <a:gridCol w="1531038">
                  <a:extLst>
                    <a:ext uri="{9D8B030D-6E8A-4147-A177-3AD203B41FA5}">
                      <a16:colId xmlns:a16="http://schemas.microsoft.com/office/drawing/2014/main" val="4086814339"/>
                    </a:ext>
                  </a:extLst>
                </a:gridCol>
                <a:gridCol w="1149744">
                  <a:extLst>
                    <a:ext uri="{9D8B030D-6E8A-4147-A177-3AD203B41FA5}">
                      <a16:colId xmlns:a16="http://schemas.microsoft.com/office/drawing/2014/main" val="2432222717"/>
                    </a:ext>
                  </a:extLst>
                </a:gridCol>
                <a:gridCol w="281571">
                  <a:extLst>
                    <a:ext uri="{9D8B030D-6E8A-4147-A177-3AD203B41FA5}">
                      <a16:colId xmlns:a16="http://schemas.microsoft.com/office/drawing/2014/main" val="3947959968"/>
                    </a:ext>
                  </a:extLst>
                </a:gridCol>
                <a:gridCol w="322632">
                  <a:extLst>
                    <a:ext uri="{9D8B030D-6E8A-4147-A177-3AD203B41FA5}">
                      <a16:colId xmlns:a16="http://schemas.microsoft.com/office/drawing/2014/main" val="1357671429"/>
                    </a:ext>
                  </a:extLst>
                </a:gridCol>
                <a:gridCol w="241974">
                  <a:extLst>
                    <a:ext uri="{9D8B030D-6E8A-4147-A177-3AD203B41FA5}">
                      <a16:colId xmlns:a16="http://schemas.microsoft.com/office/drawing/2014/main" val="1241712613"/>
                    </a:ext>
                  </a:extLst>
                </a:gridCol>
                <a:gridCol w="1624894">
                  <a:extLst>
                    <a:ext uri="{9D8B030D-6E8A-4147-A177-3AD203B41FA5}">
                      <a16:colId xmlns:a16="http://schemas.microsoft.com/office/drawing/2014/main" val="4094741940"/>
                    </a:ext>
                  </a:extLst>
                </a:gridCol>
                <a:gridCol w="1624894">
                  <a:extLst>
                    <a:ext uri="{9D8B030D-6E8A-4147-A177-3AD203B41FA5}">
                      <a16:colId xmlns:a16="http://schemas.microsoft.com/office/drawing/2014/main" val="566519673"/>
                    </a:ext>
                  </a:extLst>
                </a:gridCol>
              </a:tblGrid>
              <a:tr h="223502">
                <a:tc rowSpan="9">
                  <a:txBody>
                    <a:bodyPr/>
                    <a:lstStyle/>
                    <a:p>
                      <a:pPr algn="ctr" fontAlgn="ctr"/>
                      <a:r>
                        <a:rPr lang="en" sz="800" b="1" i="0" u="none" strike="noStrike">
                          <a:solidFill>
                            <a:srgbClr val="000000"/>
                          </a:solidFill>
                          <a:effectLst/>
                          <a:latin typeface="맑은 고딕" panose="020B0503020000020004" pitchFamily="34" charset="-127"/>
                          <a:ea typeface="맑은 고딕" panose="020B0503020000020004" pitchFamily="34" charset="-127"/>
                        </a:rPr>
                        <a:t>Network</a:t>
                      </a:r>
                    </a:p>
                  </a:txBody>
                  <a:tcPr marL="4951" marR="4951" marT="4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호스팅 영역</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 호스팅영억 당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4874602"/>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표준쿼리</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1</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억 쿼리 가정 시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r>
                        <a:rPr lang="en" sz="500" b="0" i="0" u="none" strike="noStrike">
                          <a:solidFill>
                            <a:srgbClr val="000000"/>
                          </a:solidFill>
                          <a:effectLst/>
                          <a:latin typeface="맑은 고딕" panose="020B0503020000020004" pitchFamily="34" charset="-127"/>
                          <a:ea typeface="맑은 고딕" panose="020B0503020000020004" pitchFamily="34" charset="-127"/>
                        </a:rPr>
                        <a:t>PoC</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는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1</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천만 쿼리 가정</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3169452"/>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Route 53</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도메인이름</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1</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년 단위로 등록</a:t>
                      </a:r>
                      <a:br>
                        <a:rPr lang="ko-KR" altLang="en-US" sz="500" b="0" i="0" u="none" strike="noStrike">
                          <a:solidFill>
                            <a:srgbClr val="000000"/>
                          </a:solidFill>
                          <a:effectLst/>
                          <a:latin typeface="맑은 고딕" panose="020B0503020000020004" pitchFamily="34" charset="-127"/>
                          <a:ea typeface="맑은 고딕" panose="020B0503020000020004" pitchFamily="34" charset="-127"/>
                        </a:rPr>
                      </a:b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계정당 최대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20</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개까지 등록 가능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9581214"/>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CDN</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CloudFront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데이터 전송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r>
                        <a:rPr lang="en" sz="500" b="0" i="0" u="none" strike="noStrike">
                          <a:solidFill>
                            <a:srgbClr val="000000"/>
                          </a:solidFill>
                          <a:effectLst/>
                          <a:latin typeface="맑은 고딕" panose="020B0503020000020004" pitchFamily="34" charset="-127"/>
                          <a:ea typeface="맑은 고딕" panose="020B0503020000020004" pitchFamily="34" charset="-127"/>
                        </a:rPr>
                        <a:t>GB)</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1,024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 1TB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기준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777029"/>
                  </a:ext>
                </a:extLst>
              </a:tr>
              <a:tr h="172866">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NAT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Malgun Gothic" panose="020B0503020000020004" pitchFamily="34" charset="-127"/>
                          <a:ea typeface="Malgun Gothic" panose="020B0503020000020004" pitchFamily="34" charset="-127"/>
                        </a:rPr>
                        <a:t>Nat gateway</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연결당 요금</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2</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732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sngStrike">
                          <a:solidFill>
                            <a:srgbClr val="000000"/>
                          </a:solidFill>
                          <a:effectLst/>
                          <a:latin typeface="Malgun Gothic" panose="020B0503020000020004" pitchFamily="34" charset="-127"/>
                          <a:ea typeface="Malgun Gothic" panose="020B0503020000020004" pitchFamily="34" charset="-127"/>
                        </a:rPr>
                        <a:t>외부와 통신을 위해 사용</a:t>
                      </a:r>
                      <a:r>
                        <a:rPr lang="en-US" altLang="ko-KR" sz="500" b="0" i="0" u="none" strike="sngStrike">
                          <a:solidFill>
                            <a:srgbClr val="000000"/>
                          </a:solidFill>
                          <a:effectLst/>
                          <a:latin typeface="Malgun Gothic" panose="020B0503020000020004" pitchFamily="34" charset="-127"/>
                          <a:ea typeface="Malgun Gothic" panose="020B0503020000020004" pitchFamily="34" charset="-127"/>
                        </a:rPr>
                        <a:t>- </a:t>
                      </a:r>
                      <a:r>
                        <a:rPr lang="en" sz="500" b="0" i="0" u="none" strike="sngStrike">
                          <a:solidFill>
                            <a:srgbClr val="000000"/>
                          </a:solidFill>
                          <a:effectLst/>
                          <a:latin typeface="Malgun Gothic" panose="020B0503020000020004" pitchFamily="34" charset="-127"/>
                          <a:ea typeface="Malgun Gothic" panose="020B0503020000020004" pitchFamily="34" charset="-127"/>
                        </a:rPr>
                        <a:t>AZ</a:t>
                      </a:r>
                      <a:r>
                        <a:rPr lang="ko-KR" altLang="en-US" sz="500" b="0" i="0" u="none" strike="sngStrike">
                          <a:solidFill>
                            <a:srgbClr val="000000"/>
                          </a:solidFill>
                          <a:effectLst/>
                          <a:latin typeface="Malgun Gothic" panose="020B0503020000020004" pitchFamily="34" charset="-127"/>
                          <a:ea typeface="Malgun Gothic" panose="020B0503020000020004" pitchFamily="34" charset="-127"/>
                        </a:rPr>
                        <a:t>당 </a:t>
                      </a:r>
                      <a:r>
                        <a:rPr lang="en-US" altLang="ko-KR" sz="500" b="0" i="0" u="none" strike="sngStrike">
                          <a:solidFill>
                            <a:srgbClr val="000000"/>
                          </a:solidFill>
                          <a:effectLst/>
                          <a:latin typeface="Malgun Gothic" panose="020B0503020000020004" pitchFamily="34" charset="-127"/>
                          <a:ea typeface="Malgun Gothic" panose="020B0503020000020004" pitchFamily="34" charset="-127"/>
                        </a:rPr>
                        <a:t>1</a:t>
                      </a:r>
                      <a:r>
                        <a:rPr lang="ko-KR" altLang="en-US" sz="500" b="0" i="0" u="none" strike="sngStrike">
                          <a:solidFill>
                            <a:srgbClr val="000000"/>
                          </a:solidFill>
                          <a:effectLst/>
                          <a:latin typeface="Malgun Gothic" panose="020B0503020000020004" pitchFamily="34" charset="-127"/>
                          <a:ea typeface="Malgun Gothic" panose="020B0503020000020004" pitchFamily="34" charset="-127"/>
                        </a:rPr>
                        <a:t>개 사용</a:t>
                      </a:r>
                      <a:r>
                        <a:rPr lang="en-US" altLang="ko-KR" sz="500" b="0" i="0" u="none" strike="sng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sngStrike">
                          <a:solidFill>
                            <a:srgbClr val="000000"/>
                          </a:solidFill>
                          <a:effectLst/>
                          <a:latin typeface="Malgun Gothic" panose="020B0503020000020004" pitchFamily="34" charset="-127"/>
                          <a:ea typeface="Malgun Gothic" panose="020B0503020000020004" pitchFamily="34" charset="-127"/>
                        </a:rPr>
                        <a:t>총 </a:t>
                      </a:r>
                      <a:r>
                        <a:rPr lang="en-US" altLang="ko-KR" sz="500" b="0" i="0" u="none" strike="sngStrike">
                          <a:solidFill>
                            <a:srgbClr val="000000"/>
                          </a:solidFill>
                          <a:effectLst/>
                          <a:latin typeface="Malgun Gothic" panose="020B0503020000020004" pitchFamily="34" charset="-127"/>
                          <a:ea typeface="Malgun Gothic" panose="020B0503020000020004" pitchFamily="34" charset="-127"/>
                        </a:rPr>
                        <a:t>3</a:t>
                      </a:r>
                      <a:r>
                        <a:rPr lang="ko-KR" altLang="en-US" sz="500" b="0" i="0" u="none" strike="sngStrike">
                          <a:solidFill>
                            <a:srgbClr val="000000"/>
                          </a:solidFill>
                          <a:effectLst/>
                          <a:latin typeface="Malgun Gothic" panose="020B0503020000020004" pitchFamily="34" charset="-127"/>
                          <a:ea typeface="Malgun Gothic" panose="020B0503020000020004" pitchFamily="34" charset="-127"/>
                        </a:rPr>
                        <a:t>개</a:t>
                      </a:r>
                      <a:r>
                        <a:rPr lang="en-US" altLang="ko-KR" sz="500" b="0" i="0" u="none" strike="sngStrike">
                          <a:solidFill>
                            <a:srgbClr val="000000"/>
                          </a:solidFill>
                          <a:effectLst/>
                          <a:latin typeface="Malgun Gothic" panose="020B0503020000020004" pitchFamily="34" charset="-127"/>
                          <a:ea typeface="Malgun Gothic" panose="020B0503020000020004" pitchFamily="34" charset="-127"/>
                        </a:rPr>
                        <a:t>)</a:t>
                      </a:r>
                      <a:endParaRPr lang="ko-KR" altLang="en-US" sz="500" b="0" i="0" u="none" strike="noStrike">
                        <a:solidFill>
                          <a:srgbClr val="000000"/>
                        </a:solidFill>
                        <a:effectLst/>
                        <a:latin typeface="Malgun Gothic" panose="020B0503020000020004" pitchFamily="34" charset="-127"/>
                        <a:ea typeface="Malgun Gothic" panose="020B0503020000020004" pitchFamily="34" charset="-127"/>
                      </a:endParaRP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0072"/>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EIP</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Elastic IP</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Elastic IP</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0</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732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7600971"/>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AWS Data 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인바운드 데이터 전송</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인터넷</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모든 리전간</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669911"/>
                  </a:ext>
                </a:extLst>
              </a:tr>
              <a:tr h="172866">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AWS Data 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리전 내 데이터 전송</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en" sz="500" b="0" i="0" u="none" strike="noStrike">
                          <a:solidFill>
                            <a:srgbClr val="000000"/>
                          </a:solidFill>
                          <a:effectLst/>
                          <a:latin typeface="Malgun Gothic" panose="020B0503020000020004" pitchFamily="34" charset="-127"/>
                          <a:ea typeface="Malgun Gothic" panose="020B0503020000020004" pitchFamily="34" charset="-127"/>
                        </a:rPr>
                        <a:t>in+out)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5,120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 월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50</a:t>
                      </a:r>
                      <a:r>
                        <a:rPr lang="en" sz="500" b="0" i="0" u="none" strike="noStrike">
                          <a:solidFill>
                            <a:srgbClr val="000000"/>
                          </a:solidFill>
                          <a:effectLst/>
                          <a:latin typeface="맑은 고딕" panose="020B0503020000020004" pitchFamily="34" charset="-127"/>
                          <a:ea typeface="맑은 고딕" panose="020B0503020000020004" pitchFamily="34" charset="-127"/>
                        </a:rPr>
                        <a:t>TB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기준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7506917"/>
                  </a:ext>
                </a:extLst>
              </a:tr>
              <a:tr h="172866">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AWS Data Transfer</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아웃바운드 데이터 전송</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인터넷</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5,120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 월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10</a:t>
                      </a:r>
                      <a:r>
                        <a:rPr lang="en" sz="500" b="0" i="0" u="none" strike="noStrike">
                          <a:solidFill>
                            <a:srgbClr val="000000"/>
                          </a:solidFill>
                          <a:effectLst/>
                          <a:latin typeface="맑은 고딕" panose="020B0503020000020004" pitchFamily="34" charset="-127"/>
                          <a:ea typeface="맑은 고딕" panose="020B0503020000020004" pitchFamily="34" charset="-127"/>
                        </a:rPr>
                        <a:t>TB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기준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524622"/>
                  </a:ext>
                </a:extLst>
              </a:tr>
              <a:tr h="273441">
                <a:tc>
                  <a:txBody>
                    <a:bodyPr/>
                    <a:lstStyle/>
                    <a:p>
                      <a:pPr algn="ctr" fontAlgn="ctr"/>
                      <a:r>
                        <a:rPr lang="en" sz="800" b="1" i="0" u="none" strike="noStrike">
                          <a:solidFill>
                            <a:srgbClr val="000000"/>
                          </a:solidFill>
                          <a:effectLst/>
                          <a:latin typeface="맑은 고딕" panose="020B0503020000020004" pitchFamily="34" charset="-127"/>
                          <a:ea typeface="맑은 고딕" panose="020B0503020000020004" pitchFamily="34" charset="-127"/>
                        </a:rPr>
                        <a:t>Anti-DDoS</a:t>
                      </a:r>
                    </a:p>
                  </a:txBody>
                  <a:tcPr marL="4951" marR="4951" marT="4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Shield</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AWS Shield Standard</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무료</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 L3 / L4 DDoS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방어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788833"/>
                  </a:ext>
                </a:extLst>
              </a:tr>
              <a:tr h="223502">
                <a:tc rowSpan="2">
                  <a:txBody>
                    <a:bodyPr/>
                    <a:lstStyle/>
                    <a:p>
                      <a:pPr algn="ctr" fontAlgn="ctr"/>
                      <a:r>
                        <a:rPr lang="ko-KR" altLang="en-US" sz="800" b="1" i="0" u="none" strike="noStrike">
                          <a:solidFill>
                            <a:srgbClr val="000000"/>
                          </a:solidFill>
                          <a:effectLst/>
                          <a:latin typeface="맑은 고딕" panose="020B0503020000020004" pitchFamily="34" charset="-127"/>
                          <a:ea typeface="맑은 고딕" panose="020B0503020000020004" pitchFamily="34" charset="-127"/>
                        </a:rPr>
                        <a:t>침입차단 </a:t>
                      </a:r>
                      <a:br>
                        <a:rPr lang="ko-KR" altLang="en-US" sz="800" b="1" i="0" u="none" strike="noStrike">
                          <a:solidFill>
                            <a:srgbClr val="000000"/>
                          </a:solidFill>
                          <a:effectLst/>
                          <a:latin typeface="맑은 고딕" panose="020B0503020000020004" pitchFamily="34" charset="-127"/>
                          <a:ea typeface="맑은 고딕" panose="020B0503020000020004" pitchFamily="34" charset="-127"/>
                        </a:rPr>
                      </a:br>
                      <a:r>
                        <a:rPr lang="en-US" altLang="ko-KR" sz="800" b="1" i="0" u="none" strike="noStrike">
                          <a:solidFill>
                            <a:srgbClr val="000000"/>
                          </a:solidFill>
                          <a:effectLst/>
                          <a:latin typeface="맑은 고딕" panose="020B0503020000020004" pitchFamily="34" charset="-127"/>
                          <a:ea typeface="맑은 고딕" panose="020B0503020000020004" pitchFamily="34" charset="-127"/>
                        </a:rPr>
                        <a:t>/ </a:t>
                      </a:r>
                      <a:r>
                        <a:rPr lang="ko-KR" altLang="en-US" sz="800" b="1" i="0" u="none" strike="noStrike">
                          <a:solidFill>
                            <a:srgbClr val="000000"/>
                          </a:solidFill>
                          <a:effectLst/>
                          <a:latin typeface="맑은 고딕" panose="020B0503020000020004" pitchFamily="34" charset="-127"/>
                          <a:ea typeface="맑은 고딕" panose="020B0503020000020004" pitchFamily="34" charset="-127"/>
                        </a:rPr>
                        <a:t>로깅</a:t>
                      </a:r>
                    </a:p>
                  </a:txBody>
                  <a:tcPr marL="4951" marR="4951" marT="4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GuardDuty</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AWS GuardDuty</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VPC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흐름 로그 및 </a:t>
                      </a:r>
                      <a:r>
                        <a:rPr lang="en" sz="500" b="0" i="0" u="none" strike="noStrike">
                          <a:solidFill>
                            <a:srgbClr val="000000"/>
                          </a:solidFill>
                          <a:effectLst/>
                          <a:latin typeface="맑은 고딕" panose="020B0503020000020004" pitchFamily="34" charset="-127"/>
                          <a:ea typeface="맑은 고딕" panose="020B0503020000020004" pitchFamily="34" charset="-127"/>
                        </a:rPr>
                        <a:t>DNS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쿼리 로그 분석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r>
                        <a:rPr lang="en" sz="500" b="0" i="0" u="none" strike="noStrike">
                          <a:solidFill>
                            <a:srgbClr val="000000"/>
                          </a:solidFill>
                          <a:effectLst/>
                          <a:latin typeface="맑은 고딕" panose="020B0503020000020004" pitchFamily="34" charset="-127"/>
                          <a:ea typeface="맑은 고딕" panose="020B0503020000020004" pitchFamily="34" charset="-127"/>
                        </a:rPr>
                        <a:t>GB</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당</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500" b="0" i="0" u="none" strike="noStrike">
                          <a:solidFill>
                            <a:srgbClr val="000000"/>
                          </a:solidFill>
                          <a:effectLst/>
                          <a:latin typeface="Malgun Gothic" panose="020B0503020000020004" pitchFamily="34" charset="-127"/>
                          <a:ea typeface="Malgun Gothic" panose="020B0503020000020004" pitchFamily="34" charset="-127"/>
                        </a:rPr>
                        <a:t>VPC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흐름 로그 및 </a:t>
                      </a:r>
                      <a:r>
                        <a:rPr lang="en" sz="500" b="0" i="0" u="none" strike="noStrike">
                          <a:solidFill>
                            <a:srgbClr val="000000"/>
                          </a:solidFill>
                          <a:effectLst/>
                          <a:latin typeface="Malgun Gothic" panose="020B0503020000020004" pitchFamily="34" charset="-127"/>
                          <a:ea typeface="Malgun Gothic" panose="020B0503020000020004" pitchFamily="34" charset="-127"/>
                        </a:rPr>
                        <a:t>DNS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로그 분석 비용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en" sz="500" b="0" i="0" u="none" strike="noStrike">
                          <a:solidFill>
                            <a:srgbClr val="000000"/>
                          </a:solidFill>
                          <a:effectLst/>
                          <a:latin typeface="Malgun Gothic" panose="020B0503020000020004" pitchFamily="34" charset="-127"/>
                          <a:ea typeface="Malgun Gothic" panose="020B0503020000020004" pitchFamily="34" charset="-127"/>
                        </a:rPr>
                        <a:t>GB</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당</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6186548"/>
                  </a:ext>
                </a:extLst>
              </a:tr>
              <a:tr h="230486">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a:txBody>
                    <a:bodyPr/>
                    <a:lstStyle/>
                    <a:p>
                      <a:pPr algn="ctr" fontAlgn="ctr"/>
                      <a:r>
                        <a:rPr lang="en" sz="500" b="0" i="0" u="none" strike="noStrike">
                          <a:solidFill>
                            <a:srgbClr val="000000"/>
                          </a:solidFill>
                          <a:effectLst/>
                          <a:latin typeface="맑은 고딕" panose="020B0503020000020004" pitchFamily="34" charset="-127"/>
                          <a:ea typeface="맑은 고딕" panose="020B0503020000020004" pitchFamily="34" charset="-127"/>
                        </a:rPr>
                        <a:t>EKS </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감사 로그 분석 </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r>
                        <a:rPr lang="ko-KR" altLang="en-US" sz="500" b="0" i="0" u="none" strike="noStrike">
                          <a:solidFill>
                            <a:srgbClr val="000000"/>
                          </a:solidFill>
                          <a:effectLst/>
                          <a:latin typeface="맑은 고딕" panose="020B0503020000020004" pitchFamily="34" charset="-127"/>
                          <a:ea typeface="맑은 고딕" panose="020B0503020000020004" pitchFamily="34" charset="-127"/>
                        </a:rPr>
                        <a:t>백만건당</a:t>
                      </a:r>
                      <a:r>
                        <a:rPr lang="en-US" altLang="ko-KR" sz="500" b="0" i="0" u="none" strike="noStrike">
                          <a:solidFill>
                            <a:srgbClr val="000000"/>
                          </a:solidFill>
                          <a:effectLst/>
                          <a:latin typeface="맑은 고딕" panose="020B0503020000020004" pitchFamily="34" charset="-127"/>
                          <a:ea typeface="맑은 고딕"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2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500" b="0" i="0" u="none" strike="noStrike">
                          <a:solidFill>
                            <a:srgbClr val="000000"/>
                          </a:solidFill>
                          <a:effectLst/>
                          <a:latin typeface="Malgun Gothic" panose="020B0503020000020004" pitchFamily="34" charset="-127"/>
                          <a:ea typeface="Malgun Gothic" panose="020B0503020000020004" pitchFamily="34" charset="-127"/>
                        </a:rPr>
                        <a:t>EKS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보호 비용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백만건당</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341223"/>
                  </a:ext>
                </a:extLst>
              </a:tr>
              <a:tr h="223502">
                <a:tc rowSpan="5">
                  <a:txBody>
                    <a:bodyPr/>
                    <a:lstStyle/>
                    <a:p>
                      <a:pPr algn="ctr" fontAlgn="ctr"/>
                      <a:r>
                        <a:rPr lang="ko-KR" altLang="en-US" sz="800" b="1" i="0" u="none" strike="noStrike">
                          <a:solidFill>
                            <a:srgbClr val="000000"/>
                          </a:solidFill>
                          <a:effectLst/>
                          <a:latin typeface="맑은 고딕" panose="020B0503020000020004" pitchFamily="34" charset="-127"/>
                          <a:ea typeface="맑은 고딕" panose="020B0503020000020004" pitchFamily="34" charset="-127"/>
                        </a:rPr>
                        <a:t>모니터링</a:t>
                      </a:r>
                    </a:p>
                  </a:txBody>
                  <a:tcPr marL="4951" marR="4951" marT="4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en" sz="500" b="0" i="0" u="none" strike="noStrike">
                          <a:solidFill>
                            <a:srgbClr val="000000"/>
                          </a:solidFill>
                          <a:effectLst/>
                          <a:latin typeface="Malgun Gothic" panose="020B0503020000020004" pitchFamily="34" charset="-127"/>
                          <a:ea typeface="Malgun Gothic" panose="020B0503020000020004" pitchFamily="34" charset="-127"/>
                        </a:rPr>
                        <a:t>CloudWatch</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fontAlgn="ctr"/>
                      <a:r>
                        <a:rPr lang="en" sz="500" b="0" i="0" u="none" strike="noStrike">
                          <a:solidFill>
                            <a:srgbClr val="000000"/>
                          </a:solidFill>
                          <a:effectLst/>
                          <a:latin typeface="Malgun Gothic" panose="020B0503020000020004" pitchFamily="34" charset="-127"/>
                          <a:ea typeface="Malgun Gothic" panose="020B0503020000020004" pitchFamily="34" charset="-127"/>
                        </a:rPr>
                        <a:t>CloudWatch</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사용자 지정지표</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20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br>
                        <a:rPr lang="ko-KR" altLang="en-US"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지표</a:t>
                      </a:r>
                      <a:br>
                        <a:rPr lang="ko-KR" altLang="en-US"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기본 모니터링 지표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세부 모니터링 지표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10</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모든 사용자 지정 지표 요금은 시간당 책정</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지표를 전송하는 경우에만 과금</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지표 개당 과금</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 </a:t>
                      </a:r>
                      <a:r>
                        <a:rPr lang="en" sz="500" b="0" i="0" u="none" strike="noStrike">
                          <a:solidFill>
                            <a:srgbClr val="000000"/>
                          </a:solidFill>
                          <a:effectLst/>
                          <a:latin typeface="Malgun Gothic" panose="020B0503020000020004" pitchFamily="34" charset="-127"/>
                          <a:ea typeface="Malgun Gothic" panose="020B0503020000020004" pitchFamily="34" charset="-127"/>
                        </a:rPr>
                        <a:t>API 1,000,000</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대시보드</a:t>
                      </a:r>
                      <a:br>
                        <a:rPr lang="ko-KR" altLang="en-US"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대시보드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3</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대시보드 하나에는 최대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50</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 지표</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대시보드 개당 월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$3.00.</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경보</a:t>
                      </a:r>
                      <a:br>
                        <a:rPr lang="ko-KR" altLang="en-US"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경보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10</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로그</a:t>
                      </a:r>
                      <a:br>
                        <a:rPr lang="ko-KR" altLang="en-US"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데이터 수집</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아카이브 전송</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분석</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쿼리</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모두 각각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5</a:t>
                      </a:r>
                      <a:r>
                        <a:rPr lang="en" sz="500" b="0" i="0" u="none" strike="noStrike">
                          <a:solidFill>
                            <a:srgbClr val="000000"/>
                          </a:solidFill>
                          <a:effectLst/>
                          <a:latin typeface="Malgun Gothic" panose="020B0503020000020004" pitchFamily="34" charset="-127"/>
                          <a:ea typeface="Malgun Gothic" panose="020B0503020000020004" pitchFamily="34" charset="-127"/>
                        </a:rPr>
                        <a:t>GB</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en" sz="500" b="0" i="0" u="none" strike="noStrike">
                          <a:solidFill>
                            <a:srgbClr val="000000"/>
                          </a:solidFill>
                          <a:effectLst/>
                          <a:latin typeface="Malgun Gothic" panose="020B0503020000020004" pitchFamily="34" charset="-127"/>
                          <a:ea typeface="Malgun Gothic" panose="020B0503020000020004" pitchFamily="34" charset="-127"/>
                        </a:rPr>
                        <a:t>GB</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당 계산</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br>
                        <a:rPr lang="en-US" altLang="ko-KR" sz="500" b="0" i="0" u="none" strike="noStrike">
                          <a:solidFill>
                            <a:srgbClr val="000000"/>
                          </a:solidFill>
                          <a:effectLst/>
                          <a:latin typeface="Malgun Gothic" panose="020B0503020000020004" pitchFamily="34" charset="-127"/>
                          <a:ea typeface="Malgun Gothic" panose="020B0503020000020004" pitchFamily="34" charset="-127"/>
                        </a:rPr>
                      </a:b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분석</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로그 </a:t>
                      </a:r>
                      <a:r>
                        <a:rPr lang="en" sz="500" b="0" i="0" u="none" strike="noStrike">
                          <a:solidFill>
                            <a:srgbClr val="000000"/>
                          </a:solidFill>
                          <a:effectLst/>
                          <a:latin typeface="Malgun Gothic" panose="020B0503020000020004" pitchFamily="34" charset="-127"/>
                          <a:ea typeface="Malgun Gothic" panose="020B0503020000020004" pitchFamily="34" charset="-127"/>
                        </a:rPr>
                        <a:t>Insights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쿼리</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의 경우 스캔한 데이터 </a:t>
                      </a:r>
                      <a:r>
                        <a:rPr lang="en" sz="500" b="0" i="0" u="none" strike="noStrike">
                          <a:solidFill>
                            <a:srgbClr val="000000"/>
                          </a:solidFill>
                          <a:effectLst/>
                          <a:latin typeface="Malgun Gothic" panose="020B0503020000020004" pitchFamily="34" charset="-127"/>
                          <a:ea typeface="Malgun Gothic" panose="020B0503020000020004" pitchFamily="34" charset="-127"/>
                        </a:rPr>
                        <a:t>GB</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당 계산</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0918595"/>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대시보드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(5</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개기준</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 3</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개까지 무료</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2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extLst>
                  <a:ext uri="{0D108BD9-81ED-4DB2-BD59-A6C34878D82A}">
                    <a16:rowId xmlns:a16="http://schemas.microsoft.com/office/drawing/2014/main" val="211703647"/>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로그 데이터 수집 </a:t>
                      </a:r>
                      <a:r>
                        <a:rPr lang="en-US" altLang="ko-KR" sz="500" b="0" i="0" u="none" strike="noStrike">
                          <a:solidFill>
                            <a:srgbClr val="000000"/>
                          </a:solidFill>
                          <a:effectLst/>
                          <a:latin typeface="Malgun Gothic" panose="020B0503020000020004" pitchFamily="34" charset="-127"/>
                          <a:ea typeface="Malgun Gothic" panose="020B0503020000020004" pitchFamily="34" charset="-127"/>
                        </a:rPr>
                        <a:t>(</a:t>
                      </a:r>
                      <a:r>
                        <a:rPr lang="en" sz="500" b="0" i="0" u="none" strike="noStrike">
                          <a:solidFill>
                            <a:srgbClr val="000000"/>
                          </a:solidFill>
                          <a:effectLst/>
                          <a:latin typeface="Malgun Gothic" panose="020B0503020000020004" pitchFamily="34" charset="-127"/>
                          <a:ea typeface="Malgun Gothic" panose="020B0503020000020004" pitchFamily="34" charset="-127"/>
                        </a:rPr>
                        <a:t>GB) 10G </a:t>
                      </a: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가정</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10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extLst>
                  <a:ext uri="{0D108BD9-81ED-4DB2-BD59-A6C34878D82A}">
                    <a16:rowId xmlns:a16="http://schemas.microsoft.com/office/drawing/2014/main" val="1168457487"/>
                  </a:ext>
                </a:extLst>
              </a:tr>
              <a:tr h="223502">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이상탐지 경보 지표 경보당</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8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ko-Kore-KR" altLang="en-US"/>
                    </a:p>
                  </a:txBody>
                  <a:tcPr/>
                </a:tc>
                <a:extLst>
                  <a:ext uri="{0D108BD9-81ED-4DB2-BD59-A6C34878D82A}">
                    <a16:rowId xmlns:a16="http://schemas.microsoft.com/office/drawing/2014/main" val="906277344"/>
                  </a:ext>
                </a:extLst>
              </a:tr>
              <a:tr h="1122751">
                <a:tc vMerge="1">
                  <a:txBody>
                    <a:bodyPr/>
                    <a:lstStyle/>
                    <a:p>
                      <a:endParaRPr lang="ko-Kore-KR" altLang="en-US"/>
                    </a:p>
                  </a:txBody>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ko-Kore-KR" altLang="en-US"/>
                    </a:p>
                  </a:txBody>
                  <a:tcPr/>
                </a:tc>
                <a:tc vMerge="1">
                  <a:txBody>
                    <a:bodyPr/>
                    <a:lstStyle/>
                    <a:p>
                      <a:endParaRPr lang="ko-Kore-KR" altLang="en-US"/>
                    </a:p>
                  </a:txBody>
                  <a:tcPr/>
                </a:tc>
                <a:tc>
                  <a:txBody>
                    <a:bodyPr/>
                    <a:lstStyle/>
                    <a:p>
                      <a:pPr algn="ctr" fontAlgn="ctr"/>
                      <a:r>
                        <a:rPr lang="ko-KR" altLang="en-US" sz="500" b="0" i="0" u="none" strike="noStrike">
                          <a:solidFill>
                            <a:srgbClr val="000000"/>
                          </a:solidFill>
                          <a:effectLst/>
                          <a:latin typeface="Malgun Gothic" panose="020B0503020000020004" pitchFamily="34" charset="-127"/>
                          <a:ea typeface="Malgun Gothic" panose="020B0503020000020004" pitchFamily="34" charset="-127"/>
                        </a:rPr>
                        <a:t>사용자 정의 이벤트 백만개당</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Malgun Gothic" panose="020B0503020000020004" pitchFamily="34" charset="-127"/>
                          <a:ea typeface="Malgun Gothic" panose="020B0503020000020004" pitchFamily="34" charset="-127"/>
                        </a:rPr>
                        <a:t>          </a:t>
                      </a:r>
                      <a:r>
                        <a:rPr lang="en-US" altLang="ko-Kore-KR" sz="500" b="0" i="0" u="none" strike="noStrike">
                          <a:solidFill>
                            <a:srgbClr val="000000"/>
                          </a:solidFill>
                          <a:effectLst/>
                          <a:latin typeface="Malgun Gothic" panose="020B0503020000020004" pitchFamily="34" charset="-127"/>
                          <a:ea typeface="Malgun Gothic" panose="020B0503020000020004" pitchFamily="34" charset="-127"/>
                        </a:rPr>
                        <a:t>1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ko-Kore-KR" altLang="en-US" sz="500" b="0" i="0" u="none" strike="noStrike" dirty="0">
                          <a:solidFill>
                            <a:srgbClr val="000000"/>
                          </a:solidFill>
                          <a:effectLst/>
                          <a:latin typeface="맑은 고딕" panose="020B0503020000020004" pitchFamily="34" charset="-127"/>
                          <a:ea typeface="맑은 고딕" panose="020B0503020000020004" pitchFamily="34" charset="-127"/>
                        </a:rPr>
                        <a:t>　</a:t>
                      </a:r>
                    </a:p>
                  </a:txBody>
                  <a:tcPr marL="4951" marR="4951" marT="4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ko-Kore-KR" altLang="en-US"/>
                    </a:p>
                  </a:txBody>
                  <a:tcPr/>
                </a:tc>
                <a:extLst>
                  <a:ext uri="{0D108BD9-81ED-4DB2-BD59-A6C34878D82A}">
                    <a16:rowId xmlns:a16="http://schemas.microsoft.com/office/drawing/2014/main" val="2799439154"/>
                  </a:ext>
                </a:extLst>
              </a:tr>
            </a:tbl>
          </a:graphicData>
        </a:graphic>
      </p:graphicFrame>
    </p:spTree>
    <p:extLst>
      <p:ext uri="{BB962C8B-B14F-4D97-AF65-F5344CB8AC3E}">
        <p14:creationId xmlns:p14="http://schemas.microsoft.com/office/powerpoint/2010/main" val="962511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C94904-0275-9C96-8798-8DB63D9336EC}"/>
              </a:ext>
            </a:extLst>
          </p:cNvPr>
          <p:cNvSpPr>
            <a:spLocks noGrp="1"/>
          </p:cNvSpPr>
          <p:nvPr>
            <p:ph type="body" idx="1"/>
          </p:nvPr>
        </p:nvSpPr>
        <p:spPr>
          <a:xfrm>
            <a:off x="908479" y="547566"/>
            <a:ext cx="7978346" cy="461624"/>
          </a:xfrm>
        </p:spPr>
        <p:txBody>
          <a:bodyPr/>
          <a:lstStyle/>
          <a:p>
            <a:r>
              <a:rPr kumimoji="1" lang="en" altLang="ko-KR" dirty="0" err="1"/>
              <a:t>Apx</a:t>
            </a:r>
            <a:r>
              <a:rPr kumimoji="1" lang="en" altLang="ko-KR" dirty="0"/>
              <a:t>. Calculation of standard capacity for this project</a:t>
            </a:r>
            <a:endParaRPr kumimoji="1" lang="ko-Kore-KR" altLang="en-US" dirty="0"/>
          </a:p>
        </p:txBody>
      </p:sp>
      <p:pic>
        <p:nvPicPr>
          <p:cNvPr id="5" name="그림 4">
            <a:extLst>
              <a:ext uri="{FF2B5EF4-FFF2-40B4-BE49-F238E27FC236}">
                <a16:creationId xmlns:a16="http://schemas.microsoft.com/office/drawing/2014/main" id="{C8D7D483-B64E-2731-60E1-FBD2337C6CD2}"/>
              </a:ext>
            </a:extLst>
          </p:cNvPr>
          <p:cNvPicPr>
            <a:picLocks noChangeAspect="1"/>
          </p:cNvPicPr>
          <p:nvPr/>
        </p:nvPicPr>
        <p:blipFill>
          <a:blip r:embed="rId2"/>
          <a:stretch>
            <a:fillRect/>
          </a:stretch>
        </p:blipFill>
        <p:spPr>
          <a:xfrm>
            <a:off x="186585" y="1449859"/>
            <a:ext cx="6647353" cy="5408141"/>
          </a:xfrm>
          <a:prstGeom prst="rect">
            <a:avLst/>
          </a:prstGeom>
        </p:spPr>
      </p:pic>
      <p:sp>
        <p:nvSpPr>
          <p:cNvPr id="6" name="TextBox 5">
            <a:extLst>
              <a:ext uri="{FF2B5EF4-FFF2-40B4-BE49-F238E27FC236}">
                <a16:creationId xmlns:a16="http://schemas.microsoft.com/office/drawing/2014/main" id="{0B3920DA-11D1-8817-50FC-53D3499A7EEF}"/>
              </a:ext>
            </a:extLst>
          </p:cNvPr>
          <p:cNvSpPr txBox="1"/>
          <p:nvPr/>
        </p:nvSpPr>
        <p:spPr>
          <a:xfrm>
            <a:off x="7086600" y="2002971"/>
            <a:ext cx="3690257" cy="3970318"/>
          </a:xfrm>
          <a:prstGeom prst="rect">
            <a:avLst/>
          </a:prstGeom>
          <a:noFill/>
        </p:spPr>
        <p:txBody>
          <a:bodyPr wrap="square" rtlCol="0">
            <a:spAutoFit/>
          </a:bodyPr>
          <a:lstStyle/>
          <a:p>
            <a:r>
              <a:rPr kumimoji="1" lang="ko-KR" altLang="en-US" dirty="0" err="1"/>
              <a:t>ㅇ</a:t>
            </a:r>
            <a:r>
              <a:rPr kumimoji="1" lang="ko-KR" altLang="en-US" dirty="0"/>
              <a:t> </a:t>
            </a:r>
            <a:r>
              <a:rPr kumimoji="1" lang="en-US" altLang="ko-KR" dirty="0"/>
              <a:t>3</a:t>
            </a:r>
            <a:r>
              <a:rPr kumimoji="1" lang="en" altLang="ko-Kore-KR" dirty="0"/>
              <a:t>BB standard capacity</a:t>
            </a:r>
          </a:p>
          <a:p>
            <a:endParaRPr kumimoji="1" lang="en" altLang="ko-Kore-KR" dirty="0"/>
          </a:p>
          <a:p>
            <a:r>
              <a:rPr kumimoji="1" lang="en" altLang="ko-Kore-KR" dirty="0"/>
              <a:t>Assuming that 200 </a:t>
            </a:r>
            <a:r>
              <a:rPr kumimoji="1" lang="en" altLang="ko-Kore-KR" dirty="0" err="1"/>
              <a:t>tps</a:t>
            </a:r>
            <a:r>
              <a:rPr kumimoji="1" lang="en" altLang="ko-Kore-KR" dirty="0"/>
              <a:t> per core can be processed, in case of 5 million, concurrent </a:t>
            </a:r>
            <a:r>
              <a:rPr kumimoji="1" lang="en" altLang="ko-Kore-KR" dirty="0" err="1"/>
              <a:t>tps</a:t>
            </a:r>
            <a:r>
              <a:rPr kumimoji="1" lang="en" altLang="ko-Kore-KR" dirty="0"/>
              <a:t> is calculated and reversed</a:t>
            </a:r>
          </a:p>
          <a:p>
            <a:endParaRPr kumimoji="1" lang="en" altLang="ko-Kore-KR" dirty="0"/>
          </a:p>
          <a:p>
            <a:r>
              <a:rPr kumimoji="1" lang="en" altLang="ko-Kore-KR" dirty="0"/>
              <a:t>Case1) 3BB</a:t>
            </a:r>
          </a:p>
          <a:p>
            <a:r>
              <a:rPr kumimoji="1" lang="en" altLang="ko-Kore-KR" dirty="0"/>
              <a:t>300,000 standard. Concurrent 10,000 . Interval 5 seconds = 2000 TPS</a:t>
            </a:r>
          </a:p>
          <a:p>
            <a:endParaRPr kumimoji="1" lang="en" altLang="ko-Kore-KR" dirty="0"/>
          </a:p>
          <a:p>
            <a:r>
              <a:rPr kumimoji="1" lang="en" altLang="ko-Kore-KR" dirty="0"/>
              <a:t>Case 2) AIS</a:t>
            </a:r>
          </a:p>
          <a:p>
            <a:r>
              <a:rPr kumimoji="1" lang="en" altLang="ko-Kore-KR" dirty="0"/>
              <a:t>500,000 concurrency based on 500 million, 5 seconds interval = 100,000 TPS</a:t>
            </a:r>
          </a:p>
          <a:p>
            <a:endParaRPr kumimoji="1" lang="en" altLang="ko-Kore-KR" dirty="0"/>
          </a:p>
          <a:p>
            <a:r>
              <a:rPr kumimoji="1" lang="en" altLang="ko-Kore-KR" dirty="0"/>
              <a:t>500,000 / 5 = 100,000 </a:t>
            </a:r>
            <a:r>
              <a:rPr kumimoji="1" lang="en" altLang="ko-Kore-KR" dirty="0" err="1"/>
              <a:t>tps</a:t>
            </a:r>
            <a:endParaRPr kumimoji="1" lang="en" altLang="ko-Kore-KR" dirty="0"/>
          </a:p>
          <a:p>
            <a:endParaRPr kumimoji="1" lang="en" altLang="ko-Kore-KR" dirty="0"/>
          </a:p>
          <a:p>
            <a:r>
              <a:rPr kumimoji="1" lang="en" altLang="ko-Kore-KR" dirty="0"/>
              <a:t>Per core, when processing 200 TPS, </a:t>
            </a:r>
            <a:r>
              <a:rPr kumimoji="1" lang="en" altLang="ko-Kore-KR" dirty="0" err="1"/>
              <a:t>PoD</a:t>
            </a:r>
            <a:r>
              <a:rPr kumimoji="1" lang="en" altLang="ko-Kore-KR" dirty="0"/>
              <a:t> = 500</a:t>
            </a:r>
            <a:endParaRPr kumimoji="1" lang="ko-Kore-KR" altLang="en-US" dirty="0"/>
          </a:p>
        </p:txBody>
      </p:sp>
    </p:spTree>
    <p:extLst>
      <p:ext uri="{BB962C8B-B14F-4D97-AF65-F5344CB8AC3E}">
        <p14:creationId xmlns:p14="http://schemas.microsoft.com/office/powerpoint/2010/main" val="379450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46"/>
            <a:ext cx="4162425"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1. PoC Topic</a:t>
            </a:r>
            <a:endParaRPr dirty="0">
              <a:latin typeface="Malgun Gothic" panose="020B0503020000020004" pitchFamily="34" charset="-127"/>
              <a:ea typeface="Malgun Gothic" panose="020B0503020000020004" pitchFamily="34" charset="-127"/>
            </a:endParaRPr>
          </a:p>
        </p:txBody>
      </p:sp>
      <p:sp>
        <p:nvSpPr>
          <p:cNvPr id="2" name="TextBox 1">
            <a:extLst>
              <a:ext uri="{FF2B5EF4-FFF2-40B4-BE49-F238E27FC236}">
                <a16:creationId xmlns:a16="http://schemas.microsoft.com/office/drawing/2014/main" id="{94270452-81F6-7FAA-2EA5-919DF2AC7681}"/>
              </a:ext>
            </a:extLst>
          </p:cNvPr>
          <p:cNvSpPr txBox="1"/>
          <p:nvPr/>
        </p:nvSpPr>
        <p:spPr>
          <a:xfrm>
            <a:off x="621773" y="1676673"/>
            <a:ext cx="3843350" cy="4111062"/>
          </a:xfrm>
          <a:prstGeom prst="rect">
            <a:avLst/>
          </a:prstGeom>
          <a:noFill/>
        </p:spPr>
        <p:txBody>
          <a:bodyPr wrap="square" lIns="0" tIns="0" rIns="0" bIns="0" rtlCol="0">
            <a:spAutoFit/>
          </a:bodyPr>
          <a:lstStyle/>
          <a:p>
            <a:pPr>
              <a:lnSpc>
                <a:spcPct val="120000"/>
              </a:lnSpc>
            </a:pPr>
            <a:r>
              <a:rPr lang="en-US" altLang="ko-KR"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1. PoC Topic</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Headend Integration Testing CMS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MW Proxy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Authentication /Authorization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Purchasing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Concurrency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PDPA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Super Aggregation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Frontend UI/UX ( shelf Management)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Advertisement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IOT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TV Shopping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Analytic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Recommendation </a:t>
            </a:r>
          </a:p>
          <a:p>
            <a:pPr marL="171450" indent="-171450">
              <a:lnSpc>
                <a:spcPct val="120000"/>
              </a:lnSpc>
              <a:buFont typeface="Arial" panose="020B0604020202020204" pitchFamily="34" charset="0"/>
              <a:buChar char="•"/>
            </a:pPr>
            <a:r>
              <a:rPr lang="en" altLang="ko-Kore-KR" dirty="0">
                <a:solidFill>
                  <a:srgbClr val="666666"/>
                </a:solidFill>
                <a:ea typeface="Noto Sans CJK KR DemiLight" panose="020B0400000000000000" pitchFamily="34" charset="-127"/>
                <a:cs typeface="Arial" panose="020B0604020202020204" pitchFamily="34" charset="0"/>
              </a:rPr>
              <a:t>Operation </a:t>
            </a:r>
          </a:p>
          <a:p>
            <a:pPr marL="171450" indent="-171450">
              <a:lnSpc>
                <a:spcPct val="120000"/>
              </a:lnSpc>
              <a:buFont typeface="Arial" panose="020B0604020202020204" pitchFamily="34" charset="0"/>
              <a:buChar char="•"/>
            </a:pPr>
            <a:endParaRPr lang="ko-KR" altLang="en-US" dirty="0">
              <a:solidFill>
                <a:srgbClr val="666666"/>
              </a:solidFill>
              <a:latin typeface="Noto Sans CJK KR DemiLight" panose="020B0400000000000000" pitchFamily="34" charset="-127"/>
              <a:ea typeface="Noto Sans CJK KR DemiLight" panose="020B0400000000000000" pitchFamily="34" charset="-127"/>
              <a:cs typeface="Arial" panose="020B0604020202020204" pitchFamily="34" charset="0"/>
            </a:endParaRPr>
          </a:p>
        </p:txBody>
      </p:sp>
      <p:pic>
        <p:nvPicPr>
          <p:cNvPr id="6" name="Picture 4" descr="Corporate Identity | KT">
            <a:extLst>
              <a:ext uri="{FF2B5EF4-FFF2-40B4-BE49-F238E27FC236}">
                <a16:creationId xmlns:a16="http://schemas.microsoft.com/office/drawing/2014/main" id="{24BFB3FA-9B9A-4C86-B368-A286F929A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8276AD-7BA1-347F-573A-21D7865D3BE9}"/>
              </a:ext>
            </a:extLst>
          </p:cNvPr>
          <p:cNvSpPr txBox="1"/>
          <p:nvPr/>
        </p:nvSpPr>
        <p:spPr>
          <a:xfrm>
            <a:off x="4575801" y="1676673"/>
            <a:ext cx="6994426" cy="1268552"/>
          </a:xfrm>
          <a:prstGeom prst="rect">
            <a:avLst/>
          </a:prstGeom>
          <a:noFill/>
        </p:spPr>
        <p:txBody>
          <a:bodyPr wrap="square" lIns="0" tIns="0" rIns="0" bIns="0" rtlCol="0">
            <a:spAutoFit/>
          </a:bodyPr>
          <a:lstStyle/>
          <a:p>
            <a:pPr>
              <a:lnSpc>
                <a:spcPct val="120000"/>
              </a:lnSpc>
            </a:pPr>
            <a:r>
              <a:rPr lang="en-US" altLang="ko-KR"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2. PoC location and contact information</a:t>
            </a:r>
          </a:p>
          <a:p>
            <a:pPr>
              <a:lnSpc>
                <a:spcPct val="120000"/>
              </a:lnSpc>
            </a:pPr>
            <a:r>
              <a:rPr lang="en-US" altLang="ko-KR" dirty="0">
                <a:solidFill>
                  <a:schemeClr val="tx1"/>
                </a:solidFill>
                <a:latin typeface="Noto Sans CJK KR Bold" panose="020B0800000000000000" pitchFamily="34" charset="-127"/>
                <a:ea typeface="Noto Sans CJK KR Bold" panose="020B0800000000000000" pitchFamily="34" charset="-127"/>
                <a:cs typeface="Arial" panose="020B0604020202020204" pitchFamily="34" charset="0"/>
              </a:rPr>
              <a:t>POC is held on the 20th floor of the Pearl Building</a:t>
            </a:r>
          </a:p>
          <a:p>
            <a:pPr>
              <a:lnSpc>
                <a:spcPct val="120000"/>
              </a:lnSpc>
            </a:pPr>
            <a:r>
              <a:rPr lang="en-US" altLang="ko-KR" dirty="0">
                <a:solidFill>
                  <a:schemeClr val="tx1"/>
                </a:solidFill>
                <a:latin typeface="Noto Sans CJK KR Bold" panose="020B0800000000000000" pitchFamily="34" charset="-127"/>
                <a:ea typeface="Noto Sans CJK KR Bold" panose="020B0800000000000000" pitchFamily="34" charset="-127"/>
                <a:cs typeface="Arial" panose="020B0604020202020204" pitchFamily="34" charset="0"/>
              </a:rPr>
              <a:t>The order of each bidder for POC is coordinated by the MMT project manager.</a:t>
            </a:r>
          </a:p>
          <a:p>
            <a:pPr>
              <a:lnSpc>
                <a:spcPct val="120000"/>
              </a:lnSpc>
            </a:pPr>
            <a:r>
              <a:rPr lang="en-US" altLang="ko-KR" dirty="0">
                <a:solidFill>
                  <a:schemeClr val="tx1"/>
                </a:solidFill>
                <a:latin typeface="Noto Sans CJK KR Bold" panose="020B0800000000000000" pitchFamily="34" charset="-127"/>
                <a:ea typeface="Noto Sans CJK KR Bold" panose="020B0800000000000000" pitchFamily="34" charset="-127"/>
                <a:cs typeface="Arial" panose="020B0604020202020204" pitchFamily="34" charset="0"/>
              </a:rPr>
              <a:t>Meeting invitations will be sent via email once the order is confirmed, questions can be directed to Mr. </a:t>
            </a:r>
            <a:r>
              <a:rPr lang="en-US" altLang="ko-KR" dirty="0" err="1">
                <a:solidFill>
                  <a:schemeClr val="tx1"/>
                </a:solidFill>
                <a:latin typeface="Noto Sans CJK KR Bold" panose="020B0800000000000000" pitchFamily="34" charset="-127"/>
                <a:ea typeface="Noto Sans CJK KR Bold" panose="020B0800000000000000" pitchFamily="34" charset="-127"/>
                <a:cs typeface="Arial" panose="020B0604020202020204" pitchFamily="34" charset="0"/>
              </a:rPr>
              <a:t>Sithiphon</a:t>
            </a:r>
            <a:endParaRPr lang="en" altLang="ko-Kore-KR" dirty="0">
              <a:solidFill>
                <a:schemeClr val="tx1"/>
              </a:solidFill>
              <a:ea typeface="Noto Sans CJK KR DemiLight" panose="020B0400000000000000" pitchFamily="34" charset="-127"/>
              <a:cs typeface="Arial" panose="020B0604020202020204" pitchFamily="34" charset="0"/>
            </a:endParaRPr>
          </a:p>
        </p:txBody>
      </p:sp>
      <p:sp>
        <p:nvSpPr>
          <p:cNvPr id="9" name="TextBox 8">
            <a:extLst>
              <a:ext uri="{FF2B5EF4-FFF2-40B4-BE49-F238E27FC236}">
                <a16:creationId xmlns:a16="http://schemas.microsoft.com/office/drawing/2014/main" id="{3615241F-4FAE-E2DF-2495-D7344055AD8A}"/>
              </a:ext>
            </a:extLst>
          </p:cNvPr>
          <p:cNvSpPr txBox="1"/>
          <p:nvPr/>
        </p:nvSpPr>
        <p:spPr>
          <a:xfrm>
            <a:off x="4575801" y="4086022"/>
            <a:ext cx="6994426" cy="1785938"/>
          </a:xfrm>
          <a:prstGeom prst="rect">
            <a:avLst/>
          </a:prstGeom>
          <a:noFill/>
        </p:spPr>
        <p:txBody>
          <a:bodyPr wrap="square" lIns="0" tIns="0" rIns="0" bIns="0" rtlCol="0">
            <a:spAutoFit/>
          </a:bodyPr>
          <a:lstStyle/>
          <a:p>
            <a:pPr>
              <a:lnSpc>
                <a:spcPct val="120000"/>
              </a:lnSpc>
            </a:pPr>
            <a:r>
              <a:rPr lang="en-US" altLang="ko-KR"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3.</a:t>
            </a:r>
            <a:r>
              <a:rPr lang="ko-KR" altLang="en-US"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 </a:t>
            </a:r>
            <a:r>
              <a:rPr lang="en-US" altLang="ko-KR"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RFP Schedule</a:t>
            </a:r>
          </a:p>
          <a:p>
            <a:pPr marL="171450" indent="-171450">
              <a:lnSpc>
                <a:spcPct val="12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1. RFP and POC document open for all participants on July 10th</a:t>
            </a:r>
          </a:p>
          <a:p>
            <a:pPr marL="171450" indent="-171450">
              <a:lnSpc>
                <a:spcPct val="120000"/>
              </a:lnSpc>
              <a:buFont typeface="Arial" panose="020B0604020202020204" pitchFamily="34" charset="0"/>
              <a:buChar char="•"/>
            </a:pPr>
            <a:r>
              <a:rPr lang="en-US" altLang="ko-KR" dirty="0">
                <a:solidFill>
                  <a:srgbClr val="666666"/>
                </a:solidFill>
                <a:ea typeface="Noto Sans CJK KR DemiLight" panose="020B0400000000000000" pitchFamily="34" charset="-127"/>
                <a:cs typeface="Arial" panose="020B0604020202020204" pitchFamily="34" charset="0"/>
              </a:rPr>
              <a:t>2. As of July 17: All participants must submit VDO's API and related configuration documents to MMT, which must all be set as MMT Middleware. MMT will complete the configuration application by July 21st and provide a configuration report that all participants must integrate the middleware API documentation and detailed workflow, VOD assets for testing, live playback URLs, etc.</a:t>
            </a:r>
            <a:endParaRPr lang="en" altLang="ko-Kore-KR" dirty="0">
              <a:solidFill>
                <a:srgbClr val="666666"/>
              </a:solidFill>
              <a:ea typeface="Noto Sans CJK KR DemiLight" panose="020B0400000000000000" pitchFamily="34" charset="-127"/>
              <a:cs typeface="Arial" panose="020B0604020202020204" pitchFamily="34" charset="0"/>
            </a:endParaRPr>
          </a:p>
        </p:txBody>
      </p:sp>
    </p:spTree>
    <p:extLst>
      <p:ext uri="{BB962C8B-B14F-4D97-AF65-F5344CB8AC3E}">
        <p14:creationId xmlns:p14="http://schemas.microsoft.com/office/powerpoint/2010/main" val="766717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2093DAC-CA10-7D69-A34A-D40AC17826F8}"/>
              </a:ext>
            </a:extLst>
          </p:cNvPr>
          <p:cNvSpPr>
            <a:spLocks noGrp="1"/>
          </p:cNvSpPr>
          <p:nvPr>
            <p:ph type="body" idx="1"/>
          </p:nvPr>
        </p:nvSpPr>
        <p:spPr>
          <a:xfrm>
            <a:off x="908479" y="362900"/>
            <a:ext cx="8522124" cy="830956"/>
          </a:xfrm>
        </p:spPr>
        <p:txBody>
          <a:bodyPr/>
          <a:lstStyle/>
          <a:p>
            <a:r>
              <a:rPr kumimoji="1" lang="en" altLang="ko-KR" dirty="0" err="1"/>
              <a:t>Apx</a:t>
            </a:r>
            <a:r>
              <a:rPr kumimoji="1" lang="en" altLang="ko-KR" dirty="0"/>
              <a:t>. </a:t>
            </a:r>
            <a:r>
              <a:rPr kumimoji="1" lang="en-US" altLang="ko-KR" dirty="0"/>
              <a:t>AWS APIGW vs BEAST</a:t>
            </a:r>
            <a:endParaRPr kumimoji="1" lang="ko-Kore-KR" altLang="en-US" dirty="0"/>
          </a:p>
          <a:p>
            <a:endParaRPr kumimoji="1" lang="ko-Kore-KR" altLang="en-US" dirty="0"/>
          </a:p>
        </p:txBody>
      </p:sp>
      <p:graphicFrame>
        <p:nvGraphicFramePr>
          <p:cNvPr id="5" name="표 4">
            <a:extLst>
              <a:ext uri="{FF2B5EF4-FFF2-40B4-BE49-F238E27FC236}">
                <a16:creationId xmlns:a16="http://schemas.microsoft.com/office/drawing/2014/main" id="{23D901FA-33E4-CC37-B0CB-5211413ACCC4}"/>
              </a:ext>
            </a:extLst>
          </p:cNvPr>
          <p:cNvGraphicFramePr>
            <a:graphicFrameLocks noGrp="1"/>
          </p:cNvGraphicFramePr>
          <p:nvPr>
            <p:extLst>
              <p:ext uri="{D42A27DB-BD31-4B8C-83A1-F6EECF244321}">
                <p14:modId xmlns:p14="http://schemas.microsoft.com/office/powerpoint/2010/main" val="166910782"/>
              </p:ext>
            </p:extLst>
          </p:nvPr>
        </p:nvGraphicFramePr>
        <p:xfrm>
          <a:off x="215181" y="1978428"/>
          <a:ext cx="11761638" cy="4285860"/>
        </p:xfrm>
        <a:graphic>
          <a:graphicData uri="http://schemas.openxmlformats.org/drawingml/2006/table">
            <a:tbl>
              <a:tblPr firstRow="1" bandRow="1"/>
              <a:tblGrid>
                <a:gridCol w="3920546">
                  <a:extLst>
                    <a:ext uri="{9D8B030D-6E8A-4147-A177-3AD203B41FA5}">
                      <a16:colId xmlns:a16="http://schemas.microsoft.com/office/drawing/2014/main" val="122613706"/>
                    </a:ext>
                  </a:extLst>
                </a:gridCol>
                <a:gridCol w="3920546">
                  <a:extLst>
                    <a:ext uri="{9D8B030D-6E8A-4147-A177-3AD203B41FA5}">
                      <a16:colId xmlns:a16="http://schemas.microsoft.com/office/drawing/2014/main" val="851052854"/>
                    </a:ext>
                  </a:extLst>
                </a:gridCol>
                <a:gridCol w="3920546">
                  <a:extLst>
                    <a:ext uri="{9D8B030D-6E8A-4147-A177-3AD203B41FA5}">
                      <a16:colId xmlns:a16="http://schemas.microsoft.com/office/drawing/2014/main" val="2390619546"/>
                    </a:ext>
                  </a:extLst>
                </a:gridCol>
              </a:tblGrid>
              <a:tr h="63417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9pPr>
                    </a:lstStyle>
                    <a:p>
                      <a:pPr algn="l"/>
                      <a:r>
                        <a:rPr lang="en-US" altLang="ko-Kore-KR" sz="1800" b="0" i="0" kern="1200" dirty="0">
                          <a:solidFill>
                            <a:schemeClr val="lt1"/>
                          </a:solidFill>
                          <a:effectLst/>
                          <a:latin typeface="+mn-lt"/>
                          <a:ea typeface="+mn-ea"/>
                          <a:cs typeface="+mn-cs"/>
                        </a:rPr>
                        <a:t>Division</a:t>
                      </a:r>
                      <a:endParaRPr lang="ko-Kore-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9pPr>
                    </a:lstStyle>
                    <a:p>
                      <a:pPr algn="ctr"/>
                      <a:r>
                        <a:rPr lang="en-US" altLang="ko-Kore-KR" dirty="0"/>
                        <a:t>AWS API G/W</a:t>
                      </a:r>
                      <a:endParaRPr lang="ko-Kore-KR"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panose="020F0502020204030204"/>
                          <a:sym typeface="Arial"/>
                        </a:defRPr>
                      </a:lvl9pPr>
                    </a:lstStyle>
                    <a:p>
                      <a:pPr algn="ctr"/>
                      <a:r>
                        <a:rPr lang="en-US" altLang="ko-Kore-KR" dirty="0"/>
                        <a:t>BEAST API G/W</a:t>
                      </a:r>
                      <a:endParaRPr lang="ko-Kore-KR"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236584655"/>
                  </a:ext>
                </a:extLst>
              </a:tr>
              <a:tr h="66918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algn="l"/>
                      <a:r>
                        <a:rPr lang="en-US" altLang="ko-Kore-KR" sz="1200" dirty="0"/>
                        <a:t>Monitoring</a:t>
                      </a:r>
                      <a:endParaRPr lang="ko-Kore-KR" altLang="en-US"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r>
                        <a:rPr lang="ko-KR" altLang="en-US" sz="1200" dirty="0"/>
                        <a:t>* </a:t>
                      </a:r>
                      <a:r>
                        <a:rPr lang="en-US" altLang="ko-KR" sz="1200" dirty="0"/>
                        <a:t>Provide reduced monitoring information</a:t>
                      </a:r>
                    </a:p>
                    <a:p>
                      <a:r>
                        <a:rPr lang="ko-KR" altLang="en-US" sz="1200" dirty="0"/>
                        <a:t>* </a:t>
                      </a:r>
                      <a:r>
                        <a:rPr lang="en-US" altLang="ko-Kore-KR" sz="1200" dirty="0" err="1"/>
                        <a:t>Cloudwatch</a:t>
                      </a:r>
                      <a:r>
                        <a:rPr lang="en-US" altLang="ko-Kore-KR" sz="1200" dirty="0"/>
                        <a:t>-based health monitoring</a:t>
                      </a:r>
                      <a:endParaRPr lang="ko-Kore-KR" altLang="en-US" sz="12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marL="171450" indent="-171450">
                        <a:buFont typeface="Arial" panose="020B0604020202020204" pitchFamily="34" charset="0"/>
                        <a:buChar char="•"/>
                      </a:pPr>
                      <a:r>
                        <a:rPr lang="en" altLang="ko-Kore-KR" sz="1200" dirty="0"/>
                        <a:t>Building an integrated monitoring system for forcible DevOps implementation (e.g., API registration/deletion, statistics, speed bar, X-view ...)</a:t>
                      </a:r>
                    </a:p>
                    <a:p>
                      <a:pPr marL="171450" indent="-171450">
                        <a:buFont typeface="Arial" panose="020B0604020202020204" pitchFamily="34" charset="0"/>
                        <a:buChar char="•"/>
                      </a:pPr>
                      <a:r>
                        <a:rPr lang="en-US" altLang="ko-KR" sz="1200" dirty="0"/>
                        <a:t>Providing API-integrated control monitoring specialized for user optimal/real-time/anomaly/failure</a:t>
                      </a:r>
                    </a:p>
                    <a:p>
                      <a:pPr marL="171450" indent="-171450">
                        <a:buFont typeface="Arial" panose="020B0604020202020204" pitchFamily="34" charset="0"/>
                        <a:buChar char="•"/>
                      </a:pPr>
                      <a:r>
                        <a:rPr lang="en" altLang="ko-KR" sz="1200" dirty="0"/>
                        <a:t>Easy to reflect customer requirements</a:t>
                      </a:r>
                      <a:endParaRPr lang="ko-Kore-KR" altLang="en-US" sz="12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264145003"/>
                  </a:ext>
                </a:extLst>
              </a:tr>
              <a:tr h="63417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algn="l"/>
                      <a:r>
                        <a:rPr lang="en-US" altLang="ko-Kore-KR" sz="1200" dirty="0"/>
                        <a:t>Develop domain-specific functions</a:t>
                      </a:r>
                      <a:endParaRPr lang="ko-Kore-KR" altLang="en-US"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marL="171450" indent="-171450">
                        <a:buFont typeface="Arial" panose="020B0604020202020204" pitchFamily="34" charset="0"/>
                        <a:buChar char="•"/>
                      </a:pPr>
                      <a:r>
                        <a:rPr lang="en-US" altLang="ko-KR" sz="1200" dirty="0"/>
                        <a:t>Difficult to develop domain-specific features</a:t>
                      </a:r>
                    </a:p>
                    <a:p>
                      <a:pPr marL="171450" indent="-171450">
                        <a:buFont typeface="Arial" panose="020B0604020202020204" pitchFamily="34" charset="0"/>
                        <a:buChar char="•"/>
                      </a:pPr>
                      <a:r>
                        <a:rPr lang="en-US" altLang="ko-KR" sz="1200" dirty="0"/>
                        <a:t>Unsupported Web-based development environment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marL="171450" indent="-171450">
                        <a:buFont typeface="Arial" panose="020B0604020202020204" pitchFamily="34" charset="0"/>
                        <a:buChar char="•"/>
                      </a:pPr>
                      <a:r>
                        <a:rPr lang="en-US" altLang="ko-Kore-KR" sz="1200" dirty="0"/>
                        <a:t>Timely development/adoption of customer-requested features</a:t>
                      </a:r>
                    </a:p>
                    <a:p>
                      <a:pPr marL="171450" indent="-171450">
                        <a:buFont typeface="Arial" panose="020B0604020202020204" pitchFamily="34" charset="0"/>
                        <a:buChar char="•"/>
                      </a:pPr>
                      <a:r>
                        <a:rPr lang="en-US" altLang="ko-KR" sz="1200" dirty="0"/>
                        <a:t>When integrating new OVP systems with legacy AIS, features such as data-format conversion and protocol conversions can be easily developed within the BEAST web portal.</a:t>
                      </a:r>
                      <a:endParaRPr lang="ko-Kore-KR" alt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127778312"/>
                  </a:ext>
                </a:extLst>
              </a:tr>
              <a:tr h="63417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algn="l"/>
                      <a:r>
                        <a:rPr lang="en-US" altLang="ko-Kore-KR" sz="1200" dirty="0"/>
                        <a:t>Cost</a:t>
                      </a:r>
                      <a:endParaRPr lang="ko-Kore-KR" altLang="en-US"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r>
                        <a:rPr lang="ko-Kore-KR" altLang="en-US" sz="1200" dirty="0"/>
                        <a:t>*</a:t>
                      </a:r>
                      <a:r>
                        <a:rPr lang="ko-KR" altLang="en-US" sz="1200" dirty="0"/>
                        <a:t> </a:t>
                      </a:r>
                      <a:r>
                        <a:rPr lang="en-US" altLang="ko-KR" sz="1200" dirty="0"/>
                        <a:t>AWS API Gateway incurs high usage costs when API requests increase(burst-traffic).</a:t>
                      </a:r>
                      <a:endParaRPr lang="ko-Kore-KR" alt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marL="171450" indent="-171450">
                        <a:buFont typeface="Arial" panose="020B0604020202020204" pitchFamily="34" charset="0"/>
                        <a:buChar char="•"/>
                      </a:pPr>
                      <a:r>
                        <a:rPr lang="en-US" altLang="ko-Kore-KR" sz="1200" dirty="0"/>
                        <a:t>No additional cost up to the TPS guaranteed when purchasing the license.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2529784027"/>
                  </a:ext>
                </a:extLst>
              </a:tr>
              <a:tr h="63417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algn="l"/>
                      <a:r>
                        <a:rPr lang="en-US" altLang="ko-Kore-KR" sz="1200" dirty="0"/>
                        <a:t>Maintenance</a:t>
                      </a:r>
                      <a:endParaRPr lang="ko-Kore-KR" altLang="en-US"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r>
                        <a:rPr lang="ko-Kore-KR" altLang="en-US" sz="1200" dirty="0"/>
                        <a:t>*</a:t>
                      </a:r>
                      <a:r>
                        <a:rPr lang="ko-KR" altLang="en-US" sz="1200" dirty="0"/>
                        <a:t> </a:t>
                      </a:r>
                      <a:r>
                        <a:rPr lang="en-US" altLang="ko-KR" sz="1200" dirty="0"/>
                        <a:t>Domain-specific development in the AWS API Gateway environment has a learning curve in the approach of general developers.</a:t>
                      </a:r>
                      <a:endParaRPr lang="ko-Kore-KR" alt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panose="020F0502020204030204"/>
                          <a:sym typeface="Arial"/>
                        </a:defRPr>
                      </a:lvl9pPr>
                    </a:lstStyle>
                    <a:p>
                      <a:pPr marL="171450" indent="-171450">
                        <a:buFont typeface="Arial" panose="020B0604020202020204" pitchFamily="34" charset="0"/>
                        <a:buChar char="•"/>
                      </a:pPr>
                      <a:r>
                        <a:rPr lang="en-US" altLang="ko-KR" sz="1200" dirty="0"/>
                        <a:t>24/7 maintenance by having a diagnosis development team of 20 people and solution delivery personnel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530296888"/>
                  </a:ext>
                </a:extLst>
              </a:tr>
            </a:tbl>
          </a:graphicData>
        </a:graphic>
      </p:graphicFrame>
    </p:spTree>
    <p:extLst>
      <p:ext uri="{BB962C8B-B14F-4D97-AF65-F5344CB8AC3E}">
        <p14:creationId xmlns:p14="http://schemas.microsoft.com/office/powerpoint/2010/main" val="1623486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B198D66-3734-A97F-FB7F-165EF5891BBC}"/>
              </a:ext>
            </a:extLst>
          </p:cNvPr>
          <p:cNvSpPr>
            <a:spLocks noGrp="1"/>
          </p:cNvSpPr>
          <p:nvPr>
            <p:ph type="body" idx="1"/>
          </p:nvPr>
        </p:nvSpPr>
        <p:spPr>
          <a:xfrm>
            <a:off x="908479" y="362900"/>
            <a:ext cx="8644954" cy="830956"/>
          </a:xfrm>
        </p:spPr>
        <p:txBody>
          <a:bodyPr/>
          <a:lstStyle/>
          <a:p>
            <a:r>
              <a:rPr kumimoji="1" lang="en" altLang="ko-KR" dirty="0" err="1"/>
              <a:t>Apx</a:t>
            </a:r>
            <a:r>
              <a:rPr kumimoji="1" lang="en" altLang="ko-KR" dirty="0"/>
              <a:t>. </a:t>
            </a:r>
            <a:r>
              <a:rPr kumimoji="1" lang="en-US" altLang="ko-KR" dirty="0"/>
              <a:t>AWS APIGW Cost</a:t>
            </a:r>
            <a:endParaRPr kumimoji="1" lang="ko-Kore-KR" altLang="en-US" dirty="0"/>
          </a:p>
          <a:p>
            <a:endParaRPr kumimoji="1" lang="ko-Kore-KR" altLang="en-US" dirty="0"/>
          </a:p>
        </p:txBody>
      </p:sp>
      <p:sp>
        <p:nvSpPr>
          <p:cNvPr id="3" name="텍스트 개체 틀 2">
            <a:extLst>
              <a:ext uri="{FF2B5EF4-FFF2-40B4-BE49-F238E27FC236}">
                <a16:creationId xmlns:a16="http://schemas.microsoft.com/office/drawing/2014/main" id="{014E052F-F106-B5EF-72FD-6C93744A8C9A}"/>
              </a:ext>
            </a:extLst>
          </p:cNvPr>
          <p:cNvSpPr>
            <a:spLocks noGrp="1"/>
          </p:cNvSpPr>
          <p:nvPr>
            <p:ph type="body" idx="2"/>
          </p:nvPr>
        </p:nvSpPr>
        <p:spPr/>
        <p:txBody>
          <a:bodyPr/>
          <a:lstStyle/>
          <a:p>
            <a:endParaRPr kumimoji="1" lang="ko-Kore-KR" altLang="en-US"/>
          </a:p>
        </p:txBody>
      </p:sp>
      <p:pic>
        <p:nvPicPr>
          <p:cNvPr id="5" name="그림 4">
            <a:extLst>
              <a:ext uri="{FF2B5EF4-FFF2-40B4-BE49-F238E27FC236}">
                <a16:creationId xmlns:a16="http://schemas.microsoft.com/office/drawing/2014/main" id="{05DFDA86-03A9-9AFD-ADF8-3F2F32868104}"/>
              </a:ext>
            </a:extLst>
          </p:cNvPr>
          <p:cNvPicPr>
            <a:picLocks noChangeAspect="1"/>
          </p:cNvPicPr>
          <p:nvPr/>
        </p:nvPicPr>
        <p:blipFill>
          <a:blip r:embed="rId2"/>
          <a:stretch>
            <a:fillRect/>
          </a:stretch>
        </p:blipFill>
        <p:spPr>
          <a:xfrm>
            <a:off x="2416483" y="1572806"/>
            <a:ext cx="6455253" cy="4898064"/>
          </a:xfrm>
          <a:prstGeom prst="rect">
            <a:avLst/>
          </a:prstGeom>
        </p:spPr>
      </p:pic>
    </p:spTree>
    <p:extLst>
      <p:ext uri="{BB962C8B-B14F-4D97-AF65-F5344CB8AC3E}">
        <p14:creationId xmlns:p14="http://schemas.microsoft.com/office/powerpoint/2010/main" val="188001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36"/>
          <p:cNvPicPr preferRelativeResize="0"/>
          <p:nvPr/>
        </p:nvPicPr>
        <p:blipFill rotWithShape="1">
          <a:blip r:embed="rId3">
            <a:alphaModFix/>
          </a:blip>
          <a:srcRect l="19467"/>
          <a:stretch/>
        </p:blipFill>
        <p:spPr>
          <a:xfrm>
            <a:off x="-1" y="0"/>
            <a:ext cx="12192001" cy="6858000"/>
          </a:xfrm>
          <a:prstGeom prst="rect">
            <a:avLst/>
          </a:prstGeom>
          <a:noFill/>
          <a:ln>
            <a:noFill/>
          </a:ln>
        </p:spPr>
      </p:pic>
      <p:sp>
        <p:nvSpPr>
          <p:cNvPr id="1107" name="Google Shape;1107;p36"/>
          <p:cNvSpPr txBox="1"/>
          <p:nvPr/>
        </p:nvSpPr>
        <p:spPr>
          <a:xfrm>
            <a:off x="680044" y="6321356"/>
            <a:ext cx="4287186" cy="272832"/>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800" dirty="0">
                <a:solidFill>
                  <a:schemeClr val="lt1"/>
                </a:solidFill>
                <a:latin typeface="Arial"/>
                <a:ea typeface="Arial"/>
                <a:cs typeface="Arial"/>
                <a:sym typeface="Arial"/>
              </a:rPr>
              <a:t>Copyright 2022 © MEGAZONECLOUD  CORP. ALL RIGHT RESERVED.</a:t>
            </a:r>
            <a:endParaRPr sz="800" dirty="0">
              <a:solidFill>
                <a:schemeClr val="lt1"/>
              </a:solidFill>
              <a:latin typeface="Arial"/>
              <a:ea typeface="Arial"/>
              <a:cs typeface="Arial"/>
              <a:sym typeface="Arial"/>
            </a:endParaRPr>
          </a:p>
        </p:txBody>
      </p:sp>
      <p:grpSp>
        <p:nvGrpSpPr>
          <p:cNvPr id="1108" name="Google Shape;1108;p36"/>
          <p:cNvGrpSpPr/>
          <p:nvPr/>
        </p:nvGrpSpPr>
        <p:grpSpPr>
          <a:xfrm>
            <a:off x="387424" y="2697711"/>
            <a:ext cx="11417153" cy="1462579"/>
            <a:chOff x="387424" y="2697711"/>
            <a:chExt cx="11417153" cy="1462579"/>
          </a:xfrm>
        </p:grpSpPr>
        <p:grpSp>
          <p:nvGrpSpPr>
            <p:cNvPr id="1109" name="Google Shape;1109;p36"/>
            <p:cNvGrpSpPr/>
            <p:nvPr/>
          </p:nvGrpSpPr>
          <p:grpSpPr>
            <a:xfrm>
              <a:off x="4581516" y="3594427"/>
              <a:ext cx="3028969" cy="565863"/>
              <a:chOff x="4839596" y="3502703"/>
              <a:chExt cx="2480834" cy="463462"/>
            </a:xfrm>
          </p:grpSpPr>
          <p:pic>
            <p:nvPicPr>
              <p:cNvPr id="1110" name="Google Shape;1110;p36"/>
              <p:cNvPicPr preferRelativeResize="0"/>
              <p:nvPr/>
            </p:nvPicPr>
            <p:blipFill rotWithShape="1">
              <a:blip r:embed="rId4">
                <a:alphaModFix/>
              </a:blip>
              <a:srcRect/>
              <a:stretch/>
            </p:blipFill>
            <p:spPr>
              <a:xfrm>
                <a:off x="4839596" y="3577110"/>
                <a:ext cx="291580" cy="320204"/>
              </a:xfrm>
              <a:prstGeom prst="rect">
                <a:avLst/>
              </a:prstGeom>
              <a:noFill/>
              <a:ln>
                <a:noFill/>
              </a:ln>
            </p:spPr>
          </p:pic>
          <p:pic>
            <p:nvPicPr>
              <p:cNvPr id="1111" name="Google Shape;1111;p36"/>
              <p:cNvPicPr preferRelativeResize="0"/>
              <p:nvPr/>
            </p:nvPicPr>
            <p:blipFill rotWithShape="1">
              <a:blip r:embed="rId5">
                <a:alphaModFix/>
              </a:blip>
              <a:srcRect/>
              <a:stretch/>
            </p:blipFill>
            <p:spPr>
              <a:xfrm>
                <a:off x="5480038" y="3568063"/>
                <a:ext cx="312429" cy="343100"/>
              </a:xfrm>
              <a:prstGeom prst="rect">
                <a:avLst/>
              </a:prstGeom>
              <a:noFill/>
              <a:ln>
                <a:noFill/>
              </a:ln>
            </p:spPr>
          </p:pic>
          <p:pic>
            <p:nvPicPr>
              <p:cNvPr id="1112" name="Google Shape;1112;p36"/>
              <p:cNvPicPr preferRelativeResize="0"/>
              <p:nvPr/>
            </p:nvPicPr>
            <p:blipFill rotWithShape="1">
              <a:blip r:embed="rId6">
                <a:alphaModFix/>
              </a:blip>
              <a:srcRect/>
              <a:stretch/>
            </p:blipFill>
            <p:spPr>
              <a:xfrm>
                <a:off x="6110518" y="3502703"/>
                <a:ext cx="422031" cy="463462"/>
              </a:xfrm>
              <a:prstGeom prst="rect">
                <a:avLst/>
              </a:prstGeom>
              <a:noFill/>
              <a:ln>
                <a:noFill/>
              </a:ln>
            </p:spPr>
          </p:pic>
          <p:pic>
            <p:nvPicPr>
              <p:cNvPr id="1113" name="Google Shape;1113;p36"/>
              <p:cNvPicPr preferRelativeResize="0"/>
              <p:nvPr/>
            </p:nvPicPr>
            <p:blipFill rotWithShape="1">
              <a:blip r:embed="rId7">
                <a:alphaModFix/>
              </a:blip>
              <a:srcRect/>
              <a:stretch/>
            </p:blipFill>
            <p:spPr>
              <a:xfrm>
                <a:off x="6898398" y="3502703"/>
                <a:ext cx="422032" cy="463462"/>
              </a:xfrm>
              <a:prstGeom prst="rect">
                <a:avLst/>
              </a:prstGeom>
              <a:noFill/>
              <a:ln>
                <a:noFill/>
              </a:ln>
            </p:spPr>
          </p:pic>
        </p:grpSp>
        <p:sp>
          <p:nvSpPr>
            <p:cNvPr id="1114" name="Google Shape;1114;p36"/>
            <p:cNvSpPr txBox="1"/>
            <p:nvPr/>
          </p:nvSpPr>
          <p:spPr>
            <a:xfrm>
              <a:off x="387424" y="2697711"/>
              <a:ext cx="114171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chemeClr val="lt1"/>
                  </a:solidFill>
                  <a:latin typeface="Arial"/>
                  <a:ea typeface="Arial"/>
                  <a:cs typeface="Arial"/>
                  <a:sym typeface="Arial"/>
                </a:rPr>
                <a:t>Thank you</a:t>
              </a:r>
              <a:endParaRPr sz="4000" dirty="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46"/>
            <a:ext cx="4162425"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2. PoC Schedule Plan (1/2)</a:t>
            </a:r>
            <a:endParaRPr dirty="0">
              <a:latin typeface="Malgun Gothic" panose="020B0503020000020004" pitchFamily="34" charset="-127"/>
              <a:ea typeface="Malgun Gothic" panose="020B0503020000020004" pitchFamily="34" charset="-127"/>
            </a:endParaRPr>
          </a:p>
        </p:txBody>
      </p:sp>
      <p:pic>
        <p:nvPicPr>
          <p:cNvPr id="6" name="Picture 4" descr="Corporate Identity | KT">
            <a:extLst>
              <a:ext uri="{FF2B5EF4-FFF2-40B4-BE49-F238E27FC236}">
                <a16:creationId xmlns:a16="http://schemas.microsoft.com/office/drawing/2014/main" id="{24BFB3FA-9B9A-4C86-B368-A286F929A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descr="page4image24503440">
            <a:extLst>
              <a:ext uri="{FF2B5EF4-FFF2-40B4-BE49-F238E27FC236}">
                <a16:creationId xmlns:a16="http://schemas.microsoft.com/office/drawing/2014/main" id="{B0CFDF3E-A0D0-A501-A6D9-3B834ECCE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96" y="2319068"/>
            <a:ext cx="11477501" cy="399308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6A2361B6-156F-9051-FC63-E18CF7729EEA}"/>
              </a:ext>
            </a:extLst>
          </p:cNvPr>
          <p:cNvSpPr/>
          <p:nvPr/>
        </p:nvSpPr>
        <p:spPr>
          <a:xfrm>
            <a:off x="4101064" y="2319068"/>
            <a:ext cx="881124" cy="3993081"/>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TextBox 4">
            <a:extLst>
              <a:ext uri="{FF2B5EF4-FFF2-40B4-BE49-F238E27FC236}">
                <a16:creationId xmlns:a16="http://schemas.microsoft.com/office/drawing/2014/main" id="{16334805-5C8E-1620-783B-B91D98660C10}"/>
              </a:ext>
            </a:extLst>
          </p:cNvPr>
          <p:cNvSpPr txBox="1"/>
          <p:nvPr/>
        </p:nvSpPr>
        <p:spPr>
          <a:xfrm>
            <a:off x="314696" y="1455563"/>
            <a:ext cx="11281558" cy="234423"/>
          </a:xfrm>
          <a:prstGeom prst="rect">
            <a:avLst/>
          </a:prstGeom>
          <a:noFill/>
        </p:spPr>
        <p:txBody>
          <a:bodyPr wrap="square" lIns="0" tIns="0" rIns="0" bIns="0" rtlCol="0">
            <a:spAutoFit/>
          </a:bodyPr>
          <a:lstStyle/>
          <a:p>
            <a:pPr>
              <a:lnSpc>
                <a:spcPct val="120000"/>
              </a:lnSpc>
            </a:pPr>
            <a:r>
              <a:rPr lang="en-US" altLang="ko-KR" dirty="0">
                <a:solidFill>
                  <a:srgbClr val="C92033"/>
                </a:solidFill>
                <a:latin typeface="Noto Sans CJK KR Bold" panose="020B0800000000000000" pitchFamily="34" charset="-127"/>
                <a:ea typeface="Noto Sans CJK KR Bold" panose="020B0800000000000000" pitchFamily="34" charset="-127"/>
                <a:cs typeface="Arial" panose="020B0604020202020204" pitchFamily="34" charset="0"/>
              </a:rPr>
              <a:t>1</a:t>
            </a:r>
            <a:r>
              <a:rPr lang="en-US" altLang="ko-KR" dirty="0">
                <a:solidFill>
                  <a:srgbClr val="C92033"/>
                </a:solidFill>
                <a:ea typeface="Noto Sans CJK KR Bold" panose="020B0800000000000000" pitchFamily="34" charset="-127"/>
                <a:cs typeface="Arial" panose="020B0604020202020204" pitchFamily="34" charset="0"/>
              </a:rPr>
              <a:t>. PoC Integration Step : 7/24</a:t>
            </a:r>
            <a:r>
              <a:rPr lang="ko-KR" altLang="en-US" dirty="0">
                <a:solidFill>
                  <a:srgbClr val="C92033"/>
                </a:solidFill>
                <a:ea typeface="Noto Sans CJK KR Bold" panose="020B0800000000000000" pitchFamily="34" charset="-127"/>
                <a:cs typeface="Arial" panose="020B0604020202020204" pitchFamily="34" charset="0"/>
              </a:rPr>
              <a:t> </a:t>
            </a:r>
            <a:r>
              <a:rPr lang="en-US" altLang="ko-KR" dirty="0">
                <a:solidFill>
                  <a:srgbClr val="C92033"/>
                </a:solidFill>
                <a:ea typeface="Noto Sans CJK KR Bold" panose="020B0800000000000000" pitchFamily="34" charset="-127"/>
                <a:cs typeface="Arial" panose="020B0604020202020204" pitchFamily="34" charset="0"/>
              </a:rPr>
              <a:t>~</a:t>
            </a:r>
            <a:r>
              <a:rPr lang="ko-KR" altLang="en-US" dirty="0">
                <a:solidFill>
                  <a:srgbClr val="C92033"/>
                </a:solidFill>
                <a:ea typeface="Noto Sans CJK KR Bold" panose="020B0800000000000000" pitchFamily="34" charset="-127"/>
                <a:cs typeface="Arial" panose="020B0604020202020204" pitchFamily="34" charset="0"/>
              </a:rPr>
              <a:t> </a:t>
            </a:r>
            <a:r>
              <a:rPr lang="en-US" altLang="ko-KR" dirty="0">
                <a:solidFill>
                  <a:srgbClr val="C92033"/>
                </a:solidFill>
                <a:ea typeface="Noto Sans CJK KR Bold" panose="020B0800000000000000" pitchFamily="34" charset="-127"/>
                <a:cs typeface="Arial" panose="020B0604020202020204" pitchFamily="34" charset="0"/>
              </a:rPr>
              <a:t>9/6</a:t>
            </a:r>
            <a:endParaRPr lang="en-US" altLang="ko-KR" dirty="0">
              <a:solidFill>
                <a:srgbClr val="666666"/>
              </a:solidFill>
              <a:ea typeface="Noto Sans CJK KR DemiLight" panose="020B0400000000000000" pitchFamily="34" charset="-127"/>
              <a:cs typeface="Arial" panose="020B0604020202020204" pitchFamily="34" charset="0"/>
            </a:endParaRPr>
          </a:p>
        </p:txBody>
      </p:sp>
      <p:sp>
        <p:nvSpPr>
          <p:cNvPr id="7" name="TextBox 6">
            <a:extLst>
              <a:ext uri="{FF2B5EF4-FFF2-40B4-BE49-F238E27FC236}">
                <a16:creationId xmlns:a16="http://schemas.microsoft.com/office/drawing/2014/main" id="{DB084EAA-10E0-D841-F799-22EB9135C51D}"/>
              </a:ext>
            </a:extLst>
          </p:cNvPr>
          <p:cNvSpPr txBox="1"/>
          <p:nvPr/>
        </p:nvSpPr>
        <p:spPr>
          <a:xfrm>
            <a:off x="314696" y="1889860"/>
            <a:ext cx="11281558" cy="234423"/>
          </a:xfrm>
          <a:prstGeom prst="rect">
            <a:avLst/>
          </a:prstGeom>
          <a:noFill/>
        </p:spPr>
        <p:txBody>
          <a:bodyPr wrap="square" lIns="0" tIns="0" rIns="0" bIns="0" rtlCol="0">
            <a:spAutoFit/>
          </a:bodyPr>
          <a:lstStyle/>
          <a:p>
            <a:pPr>
              <a:lnSpc>
                <a:spcPct val="120000"/>
              </a:lnSpc>
            </a:pPr>
            <a:r>
              <a:rPr lang="en-US" altLang="ko-KR" dirty="0">
                <a:solidFill>
                  <a:srgbClr val="C92033"/>
                </a:solidFill>
                <a:ea typeface="Noto Sans CJK KR Bold" panose="020B0800000000000000" pitchFamily="34" charset="-127"/>
                <a:cs typeface="Arial" panose="020B0604020202020204" pitchFamily="34" charset="0"/>
              </a:rPr>
              <a:t>2. PoC : 9/11</a:t>
            </a:r>
            <a:r>
              <a:rPr lang="ko-KR" altLang="en-US" dirty="0">
                <a:solidFill>
                  <a:srgbClr val="C92033"/>
                </a:solidFill>
                <a:ea typeface="Noto Sans CJK KR Bold" panose="020B0800000000000000" pitchFamily="34" charset="-127"/>
                <a:cs typeface="Arial" panose="020B0604020202020204" pitchFamily="34" charset="0"/>
              </a:rPr>
              <a:t> </a:t>
            </a:r>
            <a:r>
              <a:rPr lang="en-US" altLang="ko-KR" dirty="0">
                <a:solidFill>
                  <a:srgbClr val="C92033"/>
                </a:solidFill>
                <a:ea typeface="Noto Sans CJK KR Bold" panose="020B0800000000000000" pitchFamily="34" charset="-127"/>
                <a:cs typeface="Arial" panose="020B0604020202020204" pitchFamily="34" charset="0"/>
              </a:rPr>
              <a:t>~</a:t>
            </a:r>
            <a:r>
              <a:rPr lang="ko-KR" altLang="en-US" dirty="0">
                <a:solidFill>
                  <a:srgbClr val="C92033"/>
                </a:solidFill>
                <a:ea typeface="Noto Sans CJK KR Bold" panose="020B0800000000000000" pitchFamily="34" charset="-127"/>
                <a:cs typeface="Arial" panose="020B0604020202020204" pitchFamily="34" charset="0"/>
              </a:rPr>
              <a:t> </a:t>
            </a:r>
            <a:r>
              <a:rPr lang="en-US" altLang="ko-KR" dirty="0">
                <a:solidFill>
                  <a:srgbClr val="C92033"/>
                </a:solidFill>
                <a:ea typeface="Noto Sans CJK KR Bold" panose="020B0800000000000000" pitchFamily="34" charset="-127"/>
                <a:cs typeface="Arial" panose="020B0604020202020204" pitchFamily="34" charset="0"/>
              </a:rPr>
              <a:t>11/17</a:t>
            </a:r>
            <a:endParaRPr lang="en-US" altLang="ko-KR" dirty="0">
              <a:solidFill>
                <a:srgbClr val="666666"/>
              </a:solidFill>
              <a:latin typeface="Noto Sans CJK KR DemiLight" panose="020B0400000000000000" pitchFamily="34" charset="-127"/>
              <a:ea typeface="Noto Sans CJK KR DemiLight" panose="020B0400000000000000" pitchFamily="34" charset="-127"/>
              <a:cs typeface="Arial" panose="020B0604020202020204" pitchFamily="34" charset="0"/>
            </a:endParaRPr>
          </a:p>
        </p:txBody>
      </p:sp>
    </p:spTree>
    <p:extLst>
      <p:ext uri="{BB962C8B-B14F-4D97-AF65-F5344CB8AC3E}">
        <p14:creationId xmlns:p14="http://schemas.microsoft.com/office/powerpoint/2010/main" val="215262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46"/>
            <a:ext cx="4162425"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solidFill>
                  <a:schemeClr val="bg1"/>
                </a:solidFill>
                <a:latin typeface="Malgun Gothic" panose="020B0503020000020004" pitchFamily="34" charset="-127"/>
                <a:ea typeface="Malgun Gothic" panose="020B0503020000020004" pitchFamily="34" charset="-127"/>
              </a:rPr>
              <a:t>3. </a:t>
            </a:r>
            <a:r>
              <a:rPr lang="en" altLang="ko-Kore-KR" b="0" i="0" dirty="0">
                <a:solidFill>
                  <a:schemeClr val="bg1"/>
                </a:solidFill>
                <a:effectLst/>
                <a:latin typeface="-apple-system"/>
              </a:rPr>
              <a:t>Pre-PoC schedule</a:t>
            </a:r>
            <a:r>
              <a:rPr lang="en-US" altLang="ko-Kore-KR" dirty="0">
                <a:latin typeface="Malgun Gothic" panose="020B0503020000020004" pitchFamily="34" charset="-127"/>
                <a:ea typeface="Malgun Gothic" panose="020B0503020000020004" pitchFamily="34" charset="-127"/>
              </a:rPr>
              <a:t> (2/2)</a:t>
            </a:r>
            <a:endParaRPr dirty="0">
              <a:solidFill>
                <a:schemeClr val="bg1"/>
              </a:solidFill>
              <a:latin typeface="Malgun Gothic" panose="020B0503020000020004" pitchFamily="34" charset="-127"/>
              <a:ea typeface="Malgun Gothic" panose="020B0503020000020004" pitchFamily="34" charset="-127"/>
            </a:endParaRPr>
          </a:p>
        </p:txBody>
      </p:sp>
      <p:graphicFrame>
        <p:nvGraphicFramePr>
          <p:cNvPr id="3" name="Google Shape;281;p40">
            <a:extLst>
              <a:ext uri="{FF2B5EF4-FFF2-40B4-BE49-F238E27FC236}">
                <a16:creationId xmlns:a16="http://schemas.microsoft.com/office/drawing/2014/main" id="{FFB520B8-AE8E-A2AF-8435-E14CD0BDE561}"/>
              </a:ext>
            </a:extLst>
          </p:cNvPr>
          <p:cNvGraphicFramePr/>
          <p:nvPr>
            <p:extLst>
              <p:ext uri="{D42A27DB-BD31-4B8C-83A1-F6EECF244321}">
                <p14:modId xmlns:p14="http://schemas.microsoft.com/office/powerpoint/2010/main" val="1163010397"/>
              </p:ext>
            </p:extLst>
          </p:nvPr>
        </p:nvGraphicFramePr>
        <p:xfrm>
          <a:off x="540223" y="1608662"/>
          <a:ext cx="10805225" cy="5032324"/>
        </p:xfrm>
        <a:graphic>
          <a:graphicData uri="http://schemas.openxmlformats.org/drawingml/2006/table">
            <a:tbl>
              <a:tblPr>
                <a:noFill/>
              </a:tblPr>
              <a:tblGrid>
                <a:gridCol w="1299014">
                  <a:extLst>
                    <a:ext uri="{9D8B030D-6E8A-4147-A177-3AD203B41FA5}">
                      <a16:colId xmlns:a16="http://schemas.microsoft.com/office/drawing/2014/main" val="20000"/>
                    </a:ext>
                  </a:extLst>
                </a:gridCol>
                <a:gridCol w="4448723">
                  <a:extLst>
                    <a:ext uri="{9D8B030D-6E8A-4147-A177-3AD203B41FA5}">
                      <a16:colId xmlns:a16="http://schemas.microsoft.com/office/drawing/2014/main" val="20001"/>
                    </a:ext>
                  </a:extLst>
                </a:gridCol>
                <a:gridCol w="795442">
                  <a:extLst>
                    <a:ext uri="{9D8B030D-6E8A-4147-A177-3AD203B41FA5}">
                      <a16:colId xmlns:a16="http://schemas.microsoft.com/office/drawing/2014/main" val="20002"/>
                    </a:ext>
                  </a:extLst>
                </a:gridCol>
                <a:gridCol w="759285">
                  <a:extLst>
                    <a:ext uri="{9D8B030D-6E8A-4147-A177-3AD203B41FA5}">
                      <a16:colId xmlns:a16="http://schemas.microsoft.com/office/drawing/2014/main" val="20004"/>
                    </a:ext>
                  </a:extLst>
                </a:gridCol>
                <a:gridCol w="1120850">
                  <a:extLst>
                    <a:ext uri="{9D8B030D-6E8A-4147-A177-3AD203B41FA5}">
                      <a16:colId xmlns:a16="http://schemas.microsoft.com/office/drawing/2014/main" val="3659901198"/>
                    </a:ext>
                  </a:extLst>
                </a:gridCol>
                <a:gridCol w="988276">
                  <a:extLst>
                    <a:ext uri="{9D8B030D-6E8A-4147-A177-3AD203B41FA5}">
                      <a16:colId xmlns:a16="http://schemas.microsoft.com/office/drawing/2014/main" val="1166232907"/>
                    </a:ext>
                  </a:extLst>
                </a:gridCol>
                <a:gridCol w="200377">
                  <a:extLst>
                    <a:ext uri="{9D8B030D-6E8A-4147-A177-3AD203B41FA5}">
                      <a16:colId xmlns:a16="http://schemas.microsoft.com/office/drawing/2014/main" val="4108921692"/>
                    </a:ext>
                  </a:extLst>
                </a:gridCol>
                <a:gridCol w="645934">
                  <a:extLst>
                    <a:ext uri="{9D8B030D-6E8A-4147-A177-3AD203B41FA5}">
                      <a16:colId xmlns:a16="http://schemas.microsoft.com/office/drawing/2014/main" val="2503645552"/>
                    </a:ext>
                  </a:extLst>
                </a:gridCol>
                <a:gridCol w="547324">
                  <a:extLst>
                    <a:ext uri="{9D8B030D-6E8A-4147-A177-3AD203B41FA5}">
                      <a16:colId xmlns:a16="http://schemas.microsoft.com/office/drawing/2014/main" val="1037638178"/>
                    </a:ext>
                  </a:extLst>
                </a:gridCol>
              </a:tblGrid>
              <a:tr h="302504">
                <a:tc gridSpan="8">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 sz="1200" b="1" dirty="0">
                          <a:latin typeface="Noto Sans CJK KR DemiLight" panose="020B0400000000000000" pitchFamily="34" charset="-127"/>
                          <a:ea typeface="Noto Sans CJK KR DemiLight" panose="020B0400000000000000" pitchFamily="34" charset="-127"/>
                        </a:rPr>
                        <a:t>Pre </a:t>
                      </a:r>
                      <a:r>
                        <a:rPr lang="en-US" altLang="ko" sz="1200" b="1" dirty="0" err="1">
                          <a:latin typeface="Noto Sans CJK KR DemiLight" panose="020B0400000000000000" pitchFamily="34" charset="-127"/>
                          <a:ea typeface="Noto Sans CJK KR DemiLight" panose="020B0400000000000000" pitchFamily="34" charset="-127"/>
                        </a:rPr>
                        <a:t>Poc</a:t>
                      </a:r>
                      <a:r>
                        <a:rPr lang="en-US" altLang="ko" sz="1200" b="1" dirty="0">
                          <a:latin typeface="Noto Sans CJK KR DemiLight" panose="020B0400000000000000" pitchFamily="34" charset="-127"/>
                          <a:ea typeface="Noto Sans CJK KR DemiLight" panose="020B0400000000000000" pitchFamily="34" charset="-127"/>
                        </a:rPr>
                        <a:t> Schedule</a:t>
                      </a:r>
                      <a:endParaRPr sz="1200" b="1" dirty="0">
                        <a:latin typeface="Noto Sans CJK KR DemiLight" panose="020B0400000000000000" pitchFamily="34" charset="-127"/>
                        <a:ea typeface="Noto Sans CJK KR DemiLight" panose="020B0400000000000000" pitchFamily="34" charset="-127"/>
                      </a:endParaRPr>
                    </a:p>
                  </a:txBody>
                  <a:tcPr marL="80698" marR="80698" marT="40349" marB="40349" anchor="b">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FFFFFF"/>
                    </a:solidFill>
                  </a:tcPr>
                </a:tc>
                <a:tc hMerge="1">
                  <a:txBody>
                    <a:bodyPr/>
                    <a:lstStyle/>
                    <a:p>
                      <a:endParaRPr lang="ko-Kore-KR"/>
                    </a:p>
                  </a:txBody>
                  <a:tcPr/>
                </a:tc>
                <a:tc hMerge="1">
                  <a:txBody>
                    <a:bodyPr/>
                    <a:lstStyle/>
                    <a:p>
                      <a:endParaRPr lang="ko-Kore-KR"/>
                    </a:p>
                  </a:txBody>
                  <a:tcPr/>
                </a:tc>
                <a:tc hMerge="1">
                  <a:txBody>
                    <a:bodyPr/>
                    <a:lstStyle/>
                    <a:p>
                      <a:endParaRPr lang="ko-Kore-KR"/>
                    </a:p>
                  </a:txBody>
                  <a:tcPr>
                    <a:lnL w="9525" cap="flat" cmpd="sng" algn="ctr">
                      <a:solidFill>
                        <a:srgbClr val="000000"/>
                      </a:solidFill>
                      <a:prstDash val="solid"/>
                      <a:round/>
                      <a:headEnd type="none" w="sm" len="sm"/>
                      <a:tailEnd type="none" w="sm" len="sm"/>
                    </a:lnL>
                  </a:tcPr>
                </a:tc>
                <a:tc hMerge="1">
                  <a:txBody>
                    <a:bodyPr/>
                    <a:lstStyle/>
                    <a:p>
                      <a:endParaRPr lang="ko-Kore-KR" altLang="en-US"/>
                    </a:p>
                  </a:txBody>
                  <a:tcPr/>
                </a:tc>
                <a:tc hMerge="1">
                  <a:txBody>
                    <a:bodyPr/>
                    <a:lstStyle/>
                    <a:p>
                      <a:pPr marL="0" lvl="0" indent="0" algn="ctr" rtl="0">
                        <a:lnSpc>
                          <a:spcPct val="115000"/>
                        </a:lnSpc>
                        <a:spcBef>
                          <a:spcPts val="0"/>
                        </a:spcBef>
                        <a:spcAft>
                          <a:spcPts val="0"/>
                        </a:spcAft>
                        <a:buNone/>
                      </a:pPr>
                      <a:endParaRPr sz="900" b="1" dirty="0">
                        <a:latin typeface="Noto Sans CJK KR DemiLight" panose="020B0400000000000000" pitchFamily="34" charset="-127"/>
                        <a:ea typeface="Noto Sans CJK KR DemiLight" panose="020B0400000000000000" pitchFamily="34" charset="-127"/>
                      </a:endParaRPr>
                    </a:p>
                  </a:txBody>
                  <a:tcPr marL="80698" marR="80698" marT="40349" marB="40349" anchor="b">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FFFFFF"/>
                    </a:solidFill>
                  </a:tcPr>
                </a:tc>
                <a:tc hMerge="1">
                  <a:txBody>
                    <a:bodyPr/>
                    <a:lstStyle/>
                    <a:p>
                      <a:endParaRPr lang="ko-Kore-KR" altLang="en-US"/>
                    </a:p>
                  </a:txBody>
                  <a:tcPr/>
                </a:tc>
                <a:tc hMerge="1">
                  <a:txBody>
                    <a:bodyPr/>
                    <a:lstStyle/>
                    <a:p>
                      <a:pPr marL="0" lvl="0" indent="0" algn="ctr" rtl="0">
                        <a:lnSpc>
                          <a:spcPct val="115000"/>
                        </a:lnSpc>
                        <a:spcBef>
                          <a:spcPts val="0"/>
                        </a:spcBef>
                        <a:spcAft>
                          <a:spcPts val="0"/>
                        </a:spcAft>
                        <a:buNone/>
                      </a:pPr>
                      <a:endParaRPr sz="900" b="1" dirty="0">
                        <a:latin typeface="Noto Sans CJK KR DemiLight" panose="020B0400000000000000" pitchFamily="34" charset="-127"/>
                        <a:ea typeface="Noto Sans CJK KR DemiLight" panose="020B0400000000000000" pitchFamily="34" charset="-127"/>
                      </a:endParaRPr>
                    </a:p>
                  </a:txBody>
                  <a:tcPr marL="80698" marR="80698" marT="40349" marB="4034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lvl="0" indent="0" algn="ctr" rtl="0">
                        <a:lnSpc>
                          <a:spcPct val="115000"/>
                        </a:lnSpc>
                        <a:spcBef>
                          <a:spcPts val="0"/>
                        </a:spcBef>
                        <a:spcAft>
                          <a:spcPts val="0"/>
                        </a:spcAft>
                        <a:buNone/>
                      </a:pPr>
                      <a:endParaRPr sz="1200" b="1" dirty="0">
                        <a:latin typeface="Noto Sans CJK KR DemiLight" panose="020B0400000000000000" pitchFamily="34" charset="-127"/>
                        <a:ea typeface="Noto Sans CJK KR DemiLight" panose="020B0400000000000000" pitchFamily="34" charset="-127"/>
                      </a:endParaRPr>
                    </a:p>
                  </a:txBody>
                  <a:tcPr marL="80698" marR="80698" marT="40349" marB="4034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50083">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ko" sz="1200" b="1" dirty="0">
                          <a:latin typeface="Noto Sans CJK KR DemiLight" panose="020B0400000000000000" pitchFamily="34" charset="-127"/>
                          <a:ea typeface="Noto Sans CJK KR DemiLight" panose="020B0400000000000000" pitchFamily="34" charset="-127"/>
                        </a:rPr>
                        <a:t>Category</a:t>
                      </a:r>
                      <a:endParaRP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ko" sz="1200" b="1" dirty="0">
                          <a:latin typeface="Noto Sans CJK KR DemiLight" panose="020B0400000000000000" pitchFamily="34" charset="-127"/>
                          <a:ea typeface="Noto Sans CJK KR DemiLight" panose="020B0400000000000000" pitchFamily="34" charset="-127"/>
                        </a:rPr>
                        <a:t>Activity</a:t>
                      </a:r>
                      <a:endParaRP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 sz="1200" b="1" dirty="0">
                          <a:latin typeface="Noto Sans CJK KR DemiLight" panose="020B0400000000000000" pitchFamily="34" charset="-127"/>
                          <a:ea typeface="Noto Sans CJK KR DemiLight" panose="020B0400000000000000" pitchFamily="34" charset="-127"/>
                        </a:rPr>
                        <a:t>~Aug.10</a:t>
                      </a:r>
                      <a:endParaRP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 sz="1200" b="1" dirty="0">
                          <a:latin typeface="Noto Sans CJK KR DemiLight" panose="020B0400000000000000" pitchFamily="34" charset="-127"/>
                          <a:ea typeface="Noto Sans CJK KR DemiLight" panose="020B0400000000000000" pitchFamily="34" charset="-127"/>
                        </a:rPr>
                        <a:t>Aug.1</a:t>
                      </a:r>
                      <a:r>
                        <a:rPr lang="en-US" altLang="ko-KR" sz="1200" b="1" dirty="0">
                          <a:latin typeface="Noto Sans CJK KR DemiLight" panose="020B0400000000000000" pitchFamily="34" charset="-127"/>
                          <a:ea typeface="Noto Sans CJK KR DemiLight" panose="020B0400000000000000" pitchFamily="34" charset="-127"/>
                        </a:rPr>
                        <a:t>1</a:t>
                      </a:r>
                      <a:endParaRP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 sz="1200" b="1" dirty="0">
                          <a:latin typeface="Noto Sans CJK KR DemiLight" panose="020B0400000000000000" pitchFamily="34" charset="-127"/>
                          <a:ea typeface="Noto Sans CJK KR DemiLight" panose="020B0400000000000000" pitchFamily="34" charset="-127"/>
                        </a:rPr>
                        <a:t>Aug.1</a:t>
                      </a:r>
                      <a:r>
                        <a:rPr lang="en-US" altLang="ko-KR" sz="1200" b="1" dirty="0">
                          <a:latin typeface="Noto Sans CJK KR DemiLight" panose="020B0400000000000000" pitchFamily="34" charset="-127"/>
                          <a:ea typeface="Noto Sans CJK KR DemiLight" panose="020B0400000000000000" pitchFamily="34" charset="-127"/>
                        </a:rPr>
                        <a:t>4</a:t>
                      </a:r>
                      <a:r>
                        <a:rPr lang="en-US" altLang="ko" sz="1200" b="1" dirty="0">
                          <a:latin typeface="Noto Sans CJK KR DemiLight" panose="020B0400000000000000" pitchFamily="34" charset="-127"/>
                          <a:ea typeface="Noto Sans CJK KR DemiLight" panose="020B0400000000000000" pitchFamily="34" charset="-127"/>
                        </a:rPr>
                        <a:t> ~ Aug.1</a:t>
                      </a:r>
                      <a:r>
                        <a:rPr lang="en-US" altLang="ko-KR" sz="1200" b="1" dirty="0">
                          <a:latin typeface="Noto Sans CJK KR DemiLight" panose="020B0400000000000000" pitchFamily="34" charset="-127"/>
                          <a:ea typeface="Noto Sans CJK KR DemiLight" panose="020B0400000000000000" pitchFamily="34" charset="-127"/>
                        </a:rPr>
                        <a:t>8</a:t>
                      </a:r>
                      <a:endParaRPr lang="en-US" altLang="ko-Kore-K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1" hangingPunct="1">
                        <a:lnSpc>
                          <a:spcPct val="115000"/>
                        </a:lnSpc>
                        <a:spcBef>
                          <a:spcPts val="0"/>
                        </a:spcBef>
                        <a:spcAft>
                          <a:spcPts val="0"/>
                        </a:spcAft>
                        <a:buClrTx/>
                        <a:buSzTx/>
                        <a:buFontTx/>
                        <a:buNone/>
                        <a:tabLst/>
                        <a:defRPr/>
                      </a:pPr>
                      <a:r>
                        <a:rPr lang="en-US" altLang="ko-Kore-KR" sz="1200" b="1" dirty="0">
                          <a:latin typeface="Noto Sans CJK KR DemiLight" panose="020B0400000000000000" pitchFamily="34" charset="-127"/>
                          <a:ea typeface="Noto Sans CJK KR DemiLight" panose="020B0400000000000000" pitchFamily="34" charset="-127"/>
                        </a:rPr>
                        <a:t>Aug.18</a:t>
                      </a:r>
                      <a:r>
                        <a:rPr lang="ko-KR" altLang="en-US" sz="1200" b="1" dirty="0">
                          <a:latin typeface="Noto Sans CJK KR DemiLight" panose="020B0400000000000000" pitchFamily="34" charset="-127"/>
                          <a:ea typeface="Noto Sans CJK KR DemiLight" panose="020B0400000000000000" pitchFamily="34" charset="-127"/>
                        </a:rPr>
                        <a:t> </a:t>
                      </a:r>
                      <a:r>
                        <a:rPr lang="en-US" altLang="ko-KR" sz="1200" b="1" dirty="0">
                          <a:latin typeface="Noto Sans CJK KR DemiLight" panose="020B0400000000000000" pitchFamily="34" charset="-127"/>
                          <a:ea typeface="Noto Sans CJK KR DemiLight" panose="020B0400000000000000" pitchFamily="34" charset="-127"/>
                        </a:rPr>
                        <a:t>~Aug.25</a:t>
                      </a:r>
                      <a:endParaRPr lang="en" altLang="ko-Kore-K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gridSpan="2">
                  <a:txBody>
                    <a:bodyPr/>
                    <a:lstStyle/>
                    <a:p>
                      <a:pPr marL="0" marR="0" lvl="0" indent="0" algn="ctr" defTabSz="914400" rtl="0" eaLnBrk="1" fontAlgn="auto" latinLnBrk="1" hangingPunct="1">
                        <a:lnSpc>
                          <a:spcPct val="115000"/>
                        </a:lnSpc>
                        <a:spcBef>
                          <a:spcPts val="0"/>
                        </a:spcBef>
                        <a:spcAft>
                          <a:spcPts val="0"/>
                        </a:spcAft>
                        <a:buClrTx/>
                        <a:buSzTx/>
                        <a:buFontTx/>
                        <a:buNone/>
                        <a:tabLst/>
                        <a:defRPr/>
                      </a:pPr>
                      <a:r>
                        <a:rPr lang="en-US" altLang="ko-Kore-KR" sz="1200" b="1" dirty="0">
                          <a:latin typeface="Noto Sans CJK KR DemiLight" panose="020B0400000000000000" pitchFamily="34" charset="-127"/>
                          <a:ea typeface="Noto Sans CJK KR DemiLight" panose="020B0400000000000000" pitchFamily="34" charset="-127"/>
                        </a:rPr>
                        <a:t>Sep.01</a:t>
                      </a:r>
                      <a:endParaRPr lang="en" altLang="ko-Kore-K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hMerge="1">
                  <a:txBody>
                    <a:bodyPr/>
                    <a:lstStyle/>
                    <a:p>
                      <a:pPr marL="0" marR="0" lvl="0" indent="0" algn="ctr" defTabSz="914400" rtl="0" eaLnBrk="1" fontAlgn="auto" latinLnBrk="1" hangingPunct="1">
                        <a:lnSpc>
                          <a:spcPct val="115000"/>
                        </a:lnSpc>
                        <a:spcBef>
                          <a:spcPts val="0"/>
                        </a:spcBef>
                        <a:spcAft>
                          <a:spcPts val="0"/>
                        </a:spcAft>
                        <a:buClrTx/>
                        <a:buSzTx/>
                        <a:buFontTx/>
                        <a:buNone/>
                        <a:tabLst/>
                        <a:defRPr/>
                      </a:pPr>
                      <a:r>
                        <a:rPr lang="en-US" altLang="ko-KR" sz="1200" b="1" dirty="0">
                          <a:latin typeface="Noto Sans CJK KR DemiLight" panose="020B0400000000000000" pitchFamily="34" charset="-127"/>
                          <a:ea typeface="Noto Sans CJK KR DemiLight" panose="020B0400000000000000" pitchFamily="34" charset="-127"/>
                        </a:rPr>
                        <a:t>9/06</a:t>
                      </a:r>
                      <a:endParaRPr lang="en" altLang="ko-Kore-K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1" hangingPunct="1">
                        <a:lnSpc>
                          <a:spcPct val="115000"/>
                        </a:lnSpc>
                        <a:spcBef>
                          <a:spcPts val="0"/>
                        </a:spcBef>
                        <a:spcAft>
                          <a:spcPts val="0"/>
                        </a:spcAft>
                        <a:buClrTx/>
                        <a:buSzTx/>
                        <a:buFontTx/>
                        <a:buNone/>
                        <a:tabLst/>
                        <a:defRPr/>
                      </a:pPr>
                      <a:r>
                        <a:rPr lang="en-US" altLang="ko-KR" sz="1200" b="1" dirty="0">
                          <a:latin typeface="Noto Sans CJK KR DemiLight" panose="020B0400000000000000" pitchFamily="34" charset="-127"/>
                          <a:ea typeface="Noto Sans CJK KR DemiLight" panose="020B0400000000000000" pitchFamily="34" charset="-127"/>
                        </a:rPr>
                        <a:t>~Sep.30</a:t>
                      </a:r>
                      <a:endParaRPr lang="en" altLang="ko-Kore-KR" sz="1200" b="1"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1"/>
                  </a:ext>
                </a:extLst>
              </a:tr>
              <a:tr h="250083">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KR" sz="1200" dirty="0">
                          <a:latin typeface="Noto Sans CJK KR DemiLight" panose="020B0400000000000000" pitchFamily="34" charset="-127"/>
                          <a:ea typeface="Noto Sans CJK KR DemiLight" panose="020B0400000000000000" pitchFamily="34" charset="-127"/>
                        </a:rPr>
                        <a:t>Plan</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lvl="0" indent="-171450" algn="l" rtl="0">
                        <a:lnSpc>
                          <a:spcPct val="115000"/>
                        </a:lnSpc>
                        <a:spcBef>
                          <a:spcPts val="0"/>
                        </a:spcBef>
                        <a:spcAft>
                          <a:spcPts val="0"/>
                        </a:spcAft>
                        <a:buFont typeface="Arial" panose="020B0604020202020204" pitchFamily="34" charset="0"/>
                        <a:buChar char="•"/>
                      </a:pPr>
                      <a:r>
                        <a:rPr lang="en-US" altLang="ko"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rPr>
                        <a:t>Preparing PoC</a:t>
                      </a:r>
                      <a:r>
                        <a:rPr lang="ko-KR" altLang="en-US"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rPr>
                        <a:t> </a:t>
                      </a:r>
                      <a:r>
                        <a:rPr lang="en-US" altLang="ko-KR"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rPr>
                        <a:t>Plan design</a:t>
                      </a:r>
                      <a:endParaRPr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ALL</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4759">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ko" sz="1200" dirty="0">
                          <a:latin typeface="Noto Sans CJK KR DemiLight" panose="020B0400000000000000" pitchFamily="34" charset="-127"/>
                          <a:ea typeface="Noto Sans CJK KR DemiLight" panose="020B0400000000000000" pitchFamily="34" charset="-127"/>
                        </a:rPr>
                        <a:t>Setup</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kern="1200" cap="none" dirty="0">
                          <a:solidFill>
                            <a:schemeClr val="tx1"/>
                          </a:solidFill>
                          <a:effectLst/>
                          <a:latin typeface="Arial"/>
                          <a:ea typeface="+mn-ea"/>
                          <a:cs typeface="+mn-cs"/>
                          <a:sym typeface="Arial"/>
                        </a:rPr>
                        <a:t>Preparing AWS accounts and preparing projects</a:t>
                      </a:r>
                      <a:endParaRPr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200" dirty="0" err="1">
                          <a:latin typeface="Noto Sans CJK KR DemiLight" panose="020B0400000000000000" pitchFamily="34" charset="-127"/>
                          <a:ea typeface="Noto Sans CJK KR DemiLight" panose="020B0400000000000000" pitchFamily="34" charset="-127"/>
                        </a:rPr>
                        <a:t>KTds</a:t>
                      </a:r>
                      <a:r>
                        <a:rPr lang="en-US" sz="1200" dirty="0">
                          <a:latin typeface="Noto Sans CJK KR DemiLight" panose="020B0400000000000000" pitchFamily="34" charset="-127"/>
                          <a:ea typeface="Noto Sans CJK KR DemiLight" panose="020B0400000000000000" pitchFamily="34" charset="-127"/>
                        </a:rPr>
                        <a:t> &amp; 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3"/>
                    </a:solid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859595075"/>
                  </a:ext>
                </a:extLst>
              </a:tr>
              <a:tr h="423495">
                <a:tc>
                  <a:txBody>
                    <a:bodyPr/>
                    <a:lstStyle/>
                    <a:p>
                      <a:pPr marL="0" lvl="0" indent="0" algn="ctr" rtl="0">
                        <a:lnSpc>
                          <a:spcPct val="115000"/>
                        </a:lnSpc>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IAM &amp; Role</a:t>
                      </a:r>
                      <a:r>
                        <a:rPr lang="ko-KR" altLang="en-US" sz="1200" dirty="0">
                          <a:latin typeface="Noto Sans CJK KR DemiLight" panose="020B0400000000000000" pitchFamily="34" charset="-127"/>
                          <a:ea typeface="Noto Sans CJK KR DemiLight" panose="020B0400000000000000" pitchFamily="34" charset="-127"/>
                        </a:rPr>
                        <a:t> </a:t>
                      </a:r>
                      <a:r>
                        <a:rPr lang="en-US" altLang="ko-KR" sz="1200" dirty="0">
                          <a:latin typeface="Noto Sans CJK KR DemiLight" panose="020B0400000000000000" pitchFamily="34" charset="-127"/>
                          <a:ea typeface="Noto Sans CJK KR DemiLight" panose="020B0400000000000000" pitchFamily="34" charset="-127"/>
                        </a:rPr>
                        <a:t>mgmt.</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lang="en" altLang="ko-Kore-KR" sz="1000" b="0" i="0" u="none" strike="noStrike" cap="none" dirty="0">
                          <a:solidFill>
                            <a:schemeClr val="tx1"/>
                          </a:solidFill>
                          <a:effectLst/>
                          <a:latin typeface="+mn-lt"/>
                          <a:ea typeface="+mn-ea"/>
                          <a:cs typeface="+mn-cs"/>
                          <a:sym typeface="Arial"/>
                        </a:rPr>
                        <a:t>AWS account and permission management (users, groups)</a:t>
                      </a:r>
                      <a:endParaRPr lang="ko-KR" altLang="en-US" sz="10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200" dirty="0">
                          <a:solidFill>
                            <a:schemeClr val="bg1"/>
                          </a:solidFill>
                          <a:latin typeface="Noto Sans CJK KR DemiLight" panose="020B0400000000000000" pitchFamily="34" charset="-127"/>
                          <a:ea typeface="Noto Sans CJK KR DemiLight" panose="020B0400000000000000" pitchFamily="34" charset="-127"/>
                        </a:rPr>
                        <a:t>KT DS</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002060"/>
                    </a:solidFill>
                  </a:tcPr>
                </a:tc>
                <a:tc>
                  <a:txBody>
                    <a:bodyPr/>
                    <a:lstStyle/>
                    <a:p>
                      <a:pPr marL="0" lvl="0" indent="0" algn="ctr" rtl="0">
                        <a:spcBef>
                          <a:spcPts val="0"/>
                        </a:spcBef>
                        <a:spcAft>
                          <a:spcPts val="0"/>
                        </a:spcAft>
                        <a:buNone/>
                      </a:pPr>
                      <a:r>
                        <a:rPr lang="en-US" altLang="ko-Kore-KR" sz="1200" dirty="0">
                          <a:solidFill>
                            <a:schemeClr val="bg1"/>
                          </a:solidFill>
                          <a:latin typeface="Noto Sans CJK KR DemiLight" panose="020B0400000000000000" pitchFamily="34" charset="-127"/>
                          <a:ea typeface="Noto Sans CJK KR DemiLight" panose="020B0400000000000000" pitchFamily="34" charset="-127"/>
                        </a:rPr>
                        <a:t>KT DS</a:t>
                      </a:r>
                      <a:endParaRPr lang="en-US" altLang="ko-Kore-K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rgbClr val="002060"/>
                    </a:solid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145204359"/>
                  </a:ext>
                </a:extLst>
              </a:tr>
              <a:tr h="359308">
                <a:tc rowSpan="4">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 sz="1200" dirty="0">
                          <a:latin typeface="Noto Sans CJK KR DemiLight" panose="020B0400000000000000" pitchFamily="34" charset="-127"/>
                          <a:ea typeface="Noto Sans CJK KR DemiLight" panose="020B0400000000000000" pitchFamily="34" charset="-127"/>
                        </a:rPr>
                        <a:t>AWS Infrastructure</a:t>
                      </a:r>
                      <a:endParaRPr sz="1200" dirty="0">
                        <a:latin typeface="Noto Sans CJK KR DemiLight" panose="020B0400000000000000" pitchFamily="34" charset="-127"/>
                        <a:ea typeface="Noto Sans CJK KR DemiLight" panose="020B0400000000000000" pitchFamily="34" charset="-127"/>
                      </a:endParaRPr>
                    </a:p>
                  </a:txBody>
                  <a:tcPr marL="80698" marR="80698" marT="40349" marB="40349"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kern="1200" cap="none" dirty="0">
                          <a:solidFill>
                            <a:schemeClr val="tx1"/>
                          </a:solidFill>
                          <a:effectLst/>
                          <a:latin typeface="Arial"/>
                          <a:ea typeface="+mn-ea"/>
                          <a:cs typeface="+mn-cs"/>
                          <a:sym typeface="Arial"/>
                        </a:rPr>
                        <a:t>Configuring VPC, Network, S3, Bastion Server, EKS Controller Server Environment</a:t>
                      </a:r>
                      <a:endParaRPr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0083">
                <a:tc vMerge="1">
                  <a:txBody>
                    <a:bodyPr/>
                    <a:lstStyle/>
                    <a:p>
                      <a:endParaRPr lang="ko-Kore-KR"/>
                    </a:p>
                  </a:txBody>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kern="1200" cap="none" dirty="0">
                          <a:solidFill>
                            <a:schemeClr val="tx1"/>
                          </a:solidFill>
                          <a:effectLst/>
                          <a:latin typeface="Arial"/>
                          <a:ea typeface="+mn-ea"/>
                          <a:cs typeface="+mn-cs"/>
                          <a:sym typeface="Arial"/>
                        </a:rPr>
                        <a:t>EKS Cluster and Node Configuration</a:t>
                      </a:r>
                      <a:endParaRPr sz="10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84289">
                <a:tc vMerge="1">
                  <a:txBody>
                    <a:bodyPr/>
                    <a:lstStyle/>
                    <a:p>
                      <a:pPr marL="0" lvl="0" indent="0" algn="ctr" rtl="0">
                        <a:lnSpc>
                          <a:spcPct val="115000"/>
                        </a:lnSpc>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80698" marR="80698" marT="40349" marB="40349"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cap="none" dirty="0">
                          <a:solidFill>
                            <a:schemeClr val="tx1"/>
                          </a:solidFill>
                          <a:effectLst/>
                          <a:latin typeface="+mn-lt"/>
                          <a:ea typeface="+mn-ea"/>
                          <a:cs typeface="+mn-cs"/>
                          <a:sym typeface="Arial"/>
                        </a:rPr>
                        <a:t>K8s Required Object Configuration (CNI, CSI, Metric Server, AWS Load </a:t>
                      </a:r>
                      <a:r>
                        <a:rPr lang="en" altLang="ko-Kore-KR" sz="1000" b="0" i="0" u="none" strike="noStrike" cap="none" dirty="0" err="1">
                          <a:solidFill>
                            <a:schemeClr val="tx1"/>
                          </a:solidFill>
                          <a:effectLst/>
                          <a:latin typeface="+mn-lt"/>
                          <a:ea typeface="+mn-ea"/>
                          <a:cs typeface="+mn-cs"/>
                          <a:sym typeface="Arial"/>
                        </a:rPr>
                        <a:t>Balacer</a:t>
                      </a:r>
                      <a:r>
                        <a:rPr lang="en" altLang="ko-Kore-KR" sz="1000" b="0" i="0" u="none" strike="noStrike" cap="none" dirty="0">
                          <a:solidFill>
                            <a:schemeClr val="tx1"/>
                          </a:solidFill>
                          <a:effectLst/>
                          <a:latin typeface="+mn-lt"/>
                          <a:ea typeface="+mn-ea"/>
                          <a:cs typeface="+mn-cs"/>
                          <a:sym typeface="Arial"/>
                        </a:rPr>
                        <a:t> Controller)</a:t>
                      </a:r>
                      <a:endParaRPr sz="10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176067487"/>
                  </a:ext>
                </a:extLst>
              </a:tr>
              <a:tr h="388928">
                <a:tc vMerge="1">
                  <a:txBody>
                    <a:bodyPr/>
                    <a:lstStyle/>
                    <a:p>
                      <a:pPr marL="0" lvl="0" indent="0" algn="ctr" rtl="0">
                        <a:lnSpc>
                          <a:spcPct val="115000"/>
                        </a:lnSpc>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80698" marR="80698" marT="40349" marB="40349"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cap="none" dirty="0">
                          <a:solidFill>
                            <a:schemeClr val="tx1"/>
                          </a:solidFill>
                          <a:effectLst/>
                          <a:latin typeface="+mn-lt"/>
                          <a:ea typeface="+mn-ea"/>
                          <a:cs typeface="+mn-cs"/>
                          <a:sym typeface="Arial"/>
                        </a:rPr>
                        <a:t>PoC Infrastructure Analysis/Design</a:t>
                      </a:r>
                      <a:endParaRPr sz="1000" b="1" dirty="0">
                        <a:solidFill>
                          <a:srgbClr val="FF0000"/>
                        </a:solidFill>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ore-KR" sz="1200" dirty="0">
                          <a:latin typeface="Noto Sans CJK KR DemiLight" panose="020B0400000000000000" pitchFamily="34" charset="-127"/>
                          <a:ea typeface="Noto Sans CJK KR DemiLight" panose="020B0400000000000000" pitchFamily="34" charset="-127"/>
                        </a:rPr>
                        <a:t>KTDS/</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ore-KR" sz="1200" dirty="0">
                          <a:latin typeface="Noto Sans CJK KR DemiLight" panose="020B0400000000000000" pitchFamily="34" charset="-127"/>
                          <a:ea typeface="Noto Sans CJK KR DemiLight" panose="020B0400000000000000" pitchFamily="34" charset="-127"/>
                        </a:rPr>
                        <a:t>MZC</a:t>
                      </a: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KTDS/</a:t>
                      </a:r>
                    </a:p>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gridSpan="2">
                  <a:txBody>
                    <a:bodyPr/>
                    <a:lstStyle/>
                    <a:p>
                      <a:pPr marL="0" lvl="0" indent="0" algn="ctr" rtl="0">
                        <a:spcBef>
                          <a:spcPts val="0"/>
                        </a:spcBef>
                        <a:spcAft>
                          <a:spcPts val="0"/>
                        </a:spcAft>
                        <a:buNone/>
                      </a:pPr>
                      <a:r>
                        <a:rPr lang="en-US" altLang="ko-Kore-KR" sz="1200" dirty="0">
                          <a:latin typeface="Noto Sans CJK KR DemiLight" panose="020B0400000000000000" pitchFamily="34" charset="-127"/>
                          <a:ea typeface="Noto Sans CJK KR DemiLight" panose="020B0400000000000000" pitchFamily="34" charset="-127"/>
                        </a:rPr>
                        <a:t>KTDS/</a:t>
                      </a:r>
                    </a:p>
                    <a:p>
                      <a:pPr marL="0" lvl="0" indent="0" algn="ctr" rtl="0">
                        <a:spcBef>
                          <a:spcPts val="0"/>
                        </a:spcBef>
                        <a:spcAft>
                          <a:spcPts val="0"/>
                        </a:spcAft>
                        <a:buNone/>
                      </a:pPr>
                      <a:r>
                        <a:rPr lang="en-US" altLang="ko-Kore-KR"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hMerge="1">
                  <a:txBody>
                    <a:bodyPr/>
                    <a:lstStyle/>
                    <a:p>
                      <a:pPr marL="0" lvl="0" indent="0" algn="ctr" rtl="0">
                        <a:spcBef>
                          <a:spcPts val="0"/>
                        </a:spcBef>
                        <a:spcAft>
                          <a:spcPts val="0"/>
                        </a:spcAft>
                        <a:buNone/>
                      </a:pPr>
                      <a:r>
                        <a:rPr lang="en-US" altLang="ko-Kore-KR" sz="1200" dirty="0">
                          <a:latin typeface="Noto Sans CJK KR DemiLight" panose="020B0400000000000000" pitchFamily="34" charset="-127"/>
                          <a:ea typeface="Noto Sans CJK KR DemiLight" panose="020B0400000000000000" pitchFamily="34" charset="-127"/>
                        </a:rPr>
                        <a:t>MZC</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tc>
                  <a:txBody>
                    <a:bodyPr/>
                    <a:lstStyle/>
                    <a:p>
                      <a:pPr marL="0" lvl="0" indent="0" algn="ctr" rtl="0">
                        <a:spcBef>
                          <a:spcPts val="0"/>
                        </a:spcBef>
                        <a:spcAft>
                          <a:spcPts val="0"/>
                        </a:spcAft>
                        <a:buNone/>
                      </a:pPr>
                      <a:r>
                        <a:rPr lang="en-US" altLang="ko-Kore-KR" sz="1200" dirty="0">
                          <a:latin typeface="Noto Sans CJK KR DemiLight" panose="020B0400000000000000" pitchFamily="34" charset="-127"/>
                          <a:ea typeface="Noto Sans CJK KR DemiLight" panose="020B0400000000000000" pitchFamily="34" charset="-127"/>
                        </a:rPr>
                        <a:t>KTDS/</a:t>
                      </a:r>
                    </a:p>
                    <a:p>
                      <a:pPr marL="0" lvl="0" indent="0" algn="ctr" rtl="0">
                        <a:spcBef>
                          <a:spcPts val="0"/>
                        </a:spcBef>
                        <a:spcAft>
                          <a:spcPts val="0"/>
                        </a:spcAft>
                        <a:buNone/>
                      </a:pPr>
                      <a:r>
                        <a:rPr lang="en-US" altLang="ko-Kore-KR" sz="1200" dirty="0">
                          <a:latin typeface="Noto Sans CJK KR DemiLight" panose="020B0400000000000000" pitchFamily="34" charset="-127"/>
                          <a:ea typeface="Noto Sans CJK KR DemiLight" panose="020B0400000000000000" pitchFamily="34" charset="-127"/>
                        </a:rPr>
                        <a:t>MZC</a:t>
                      </a: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8669373"/>
                  </a:ext>
                </a:extLst>
              </a:tr>
              <a:tr h="358380">
                <a:tc rowSpan="2">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KR" sz="1200" dirty="0">
                          <a:latin typeface="Noto Sans CJK KR DemiLight" panose="020B0400000000000000" pitchFamily="34" charset="-127"/>
                          <a:ea typeface="Noto Sans CJK KR DemiLight" panose="020B0400000000000000" pitchFamily="34" charset="-127"/>
                        </a:rPr>
                        <a:t>Implements &amp; Deploy(CI/CD</a:t>
                      </a:r>
                      <a:endParaRPr sz="1200" dirty="0">
                        <a:latin typeface="Noto Sans CJK KR DemiLight" panose="020B0400000000000000" pitchFamily="34" charset="-127"/>
                        <a:ea typeface="Noto Sans CJK KR DemiLight" panose="020B0400000000000000" pitchFamily="34" charset="-127"/>
                      </a:endParaRPr>
                    </a:p>
                  </a:txBody>
                  <a:tcPr marL="80698" marR="80698" marT="40349" marB="40349"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marR="0" lvl="0" indent="-171450" algn="l" defTabSz="914400" rtl="0" eaLnBrk="1" fontAlgn="auto" latinLnBrk="1" hangingPunct="1">
                        <a:lnSpc>
                          <a:spcPct val="115000"/>
                        </a:lnSpc>
                        <a:spcBef>
                          <a:spcPts val="0"/>
                        </a:spcBef>
                        <a:spcAft>
                          <a:spcPts val="0"/>
                        </a:spcAft>
                        <a:buClr>
                          <a:srgbClr val="000000"/>
                        </a:buClr>
                        <a:buSzTx/>
                        <a:buFont typeface="Arial" panose="020B0604020202020204" pitchFamily="34" charset="0"/>
                        <a:buChar char="•"/>
                        <a:tabLst/>
                        <a:defRPr/>
                      </a:pPr>
                      <a:r>
                        <a:rPr lang="en" altLang="ko-Kore-KR" sz="1000" b="0" i="0" u="none" strike="noStrike" kern="1200" cap="none" dirty="0">
                          <a:solidFill>
                            <a:schemeClr val="tx1"/>
                          </a:solidFill>
                          <a:effectLst/>
                          <a:latin typeface="Arial"/>
                          <a:ea typeface="+mn-ea"/>
                          <a:cs typeface="+mn-cs"/>
                          <a:sym typeface="Arial"/>
                        </a:rPr>
                        <a:t>Change application settings and deploy docker build/registration</a:t>
                      </a:r>
                      <a:br>
                        <a:rPr lang="en" altLang="ko-Kore-KR" sz="1000" dirty="0"/>
                      </a:br>
                      <a:endParaRPr lang="en-US" altLang="ko-KR" sz="10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ore-K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rPr>
                        <a:t>KT DS</a:t>
                      </a: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rPr>
                        <a:t>KTDS</a:t>
                      </a: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29980">
                <a:tc vMerge="1">
                  <a:txBody>
                    <a:bodyPr/>
                    <a:lstStyle/>
                    <a:p>
                      <a:endParaRPr lang="ko-Kore-KR"/>
                    </a:p>
                  </a:txBody>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171450" marR="0" lvl="0" indent="-171450" algn="l" defTabSz="914400" rtl="0" eaLnBrk="1" fontAlgn="auto" latinLnBrk="1" hangingPunct="1">
                        <a:lnSpc>
                          <a:spcPct val="115000"/>
                        </a:lnSpc>
                        <a:spcBef>
                          <a:spcPts val="0"/>
                        </a:spcBef>
                        <a:spcAft>
                          <a:spcPts val="0"/>
                        </a:spcAft>
                        <a:buClr>
                          <a:srgbClr val="000000"/>
                        </a:buClr>
                        <a:buSzTx/>
                        <a:buFont typeface="Arial" panose="020B0604020202020204" pitchFamily="34" charset="0"/>
                        <a:buChar char="•"/>
                        <a:tabLst/>
                        <a:defRPr/>
                      </a:pPr>
                      <a:r>
                        <a:rPr lang="en" altLang="ko-Kore-KR" sz="1000" b="0" i="0" u="none" strike="noStrike" kern="1200" cap="none" dirty="0">
                          <a:solidFill>
                            <a:schemeClr val="tx1"/>
                          </a:solidFill>
                          <a:effectLst/>
                          <a:latin typeface="Arial"/>
                          <a:ea typeface="+mn-ea"/>
                          <a:cs typeface="+mn-cs"/>
                          <a:sym typeface="Arial"/>
                        </a:rPr>
                        <a:t>K8s Object File Distribution (Deployment, Services, Input, etc.)</a:t>
                      </a:r>
                      <a:br>
                        <a:rPr lang="en" altLang="ko-Kore-KR" sz="1000" dirty="0"/>
                      </a:br>
                      <a:r>
                        <a:rPr lang="en" altLang="ko-Kore-KR" sz="1000" b="0" i="0" u="none" strike="noStrike" kern="1200" cap="none" dirty="0">
                          <a:solidFill>
                            <a:schemeClr val="tx1"/>
                          </a:solidFill>
                          <a:effectLst/>
                          <a:latin typeface="Arial"/>
                          <a:ea typeface="+mn-ea"/>
                          <a:cs typeface="+mn-cs"/>
                          <a:sym typeface="Arial"/>
                        </a:rPr>
                        <a:t>CI/CD pipeline configuration and installation of other solutions such as APM (not for PoC)</a:t>
                      </a:r>
                      <a:endParaRPr lang="ko-KR" altLang="en-US" sz="1000" strike="noStrike"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altLang="ko-Kore-KR" sz="1200" dirty="0">
                          <a:solidFill>
                            <a:schemeClr val="bg1"/>
                          </a:solidFill>
                          <a:latin typeface="Noto Sans CJK KR DemiLight" panose="020B0400000000000000" pitchFamily="34" charset="-127"/>
                          <a:ea typeface="Noto Sans CJK KR DemiLight" panose="020B0400000000000000" pitchFamily="34" charset="-127"/>
                        </a:rPr>
                        <a:t>KT DS</a:t>
                      </a:r>
                      <a:endParaRPr lang="en-US" altLang="ko-Kore-K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rPr>
                        <a:t>KTDS</a:t>
                      </a: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1200" b="0" i="0" u="none" strike="noStrike" cap="none" dirty="0">
                        <a:solidFill>
                          <a:schemeClr val="bg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008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lnSpc>
                          <a:spcPct val="115000"/>
                        </a:lnSpc>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Unit Test</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cap="none" dirty="0">
                          <a:solidFill>
                            <a:schemeClr val="tx1"/>
                          </a:solidFill>
                          <a:effectLst/>
                          <a:latin typeface="Arial"/>
                          <a:ea typeface="+mn-ea"/>
                          <a:cs typeface="+mn-cs"/>
                          <a:sym typeface="Arial"/>
                        </a:rPr>
                        <a:t>service function check</a:t>
                      </a:r>
                      <a:endParaRPr sz="1000" b="0" i="0" u="none" strike="sng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lang="en-US" altLang="ko-Kore-K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ALL</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826263169"/>
                  </a:ext>
                </a:extLst>
              </a:tr>
              <a:tr h="250083">
                <a:tc>
                  <a:txBody>
                    <a:bodyPr/>
                    <a:lstStyle/>
                    <a:p>
                      <a:pPr marL="0" lvl="0" indent="0" algn="ctr" rtl="0">
                        <a:lnSpc>
                          <a:spcPct val="115000"/>
                        </a:lnSpc>
                        <a:spcBef>
                          <a:spcPts val="0"/>
                        </a:spcBef>
                        <a:spcAft>
                          <a:spcPts val="0"/>
                        </a:spcAft>
                        <a:buNone/>
                      </a:pPr>
                      <a:r>
                        <a:rPr lang="en-US" altLang="ko-KR" sz="1200" dirty="0">
                          <a:latin typeface="Noto Sans CJK KR DemiLight" panose="020B0400000000000000" pitchFamily="34" charset="-127"/>
                          <a:ea typeface="Noto Sans CJK KR DemiLight" panose="020B0400000000000000" pitchFamily="34" charset="-127"/>
                        </a:rPr>
                        <a:t>Regression test</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171450" lvl="0" indent="-171450" algn="l" rtl="0">
                        <a:lnSpc>
                          <a:spcPct val="115000"/>
                        </a:lnSpc>
                        <a:spcBef>
                          <a:spcPts val="0"/>
                        </a:spcBef>
                        <a:spcAft>
                          <a:spcPts val="0"/>
                        </a:spcAft>
                        <a:buFont typeface="Arial" panose="020B0604020202020204" pitchFamily="34" charset="0"/>
                        <a:buChar char="•"/>
                      </a:pPr>
                      <a:r>
                        <a:rPr lang="en" altLang="ko-Kore-KR" sz="1000" b="0" i="0" u="none" strike="noStrike" cap="none" dirty="0">
                          <a:solidFill>
                            <a:schemeClr val="tx1"/>
                          </a:solidFill>
                          <a:effectLst/>
                          <a:latin typeface="+mn-lt"/>
                          <a:ea typeface="+mn-ea"/>
                          <a:cs typeface="+mn-cs"/>
                          <a:sym typeface="Arial"/>
                        </a:rPr>
                        <a:t>Local API testing in Thailand </a:t>
                      </a:r>
                      <a:endParaRPr sz="10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3">
                  <a:txBody>
                    <a:bodyPr/>
                    <a:lstStyle/>
                    <a:p>
                      <a:pPr marL="0" lvl="0" indent="0" algn="ctr" rtl="0">
                        <a:spcBef>
                          <a:spcPts val="0"/>
                        </a:spcBef>
                        <a:spcAft>
                          <a:spcPts val="0"/>
                        </a:spcAft>
                        <a:buNone/>
                      </a:pPr>
                      <a:r>
                        <a:rPr lang="en-US" sz="1200" dirty="0">
                          <a:latin typeface="Noto Sans CJK KR DemiLight" panose="020B0400000000000000" pitchFamily="34" charset="-127"/>
                          <a:ea typeface="Noto Sans CJK KR DemiLight" panose="020B0400000000000000" pitchFamily="34" charset="-127"/>
                        </a:rPr>
                        <a:t>ALL</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5"/>
                    </a:solidFill>
                  </a:tcPr>
                </a:tc>
                <a:tc hMerge="1">
                  <a:txBody>
                    <a:bodyPr/>
                    <a:lstStyle/>
                    <a:p>
                      <a:endParaRPr lang="ko-Kore-KR" altLang="en-US"/>
                    </a:p>
                  </a:txBody>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341429091"/>
                  </a:ext>
                </a:extLst>
              </a:tr>
              <a:tr h="250083">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lnSpc>
                          <a:spcPct val="115000"/>
                        </a:lnSpc>
                        <a:spcBef>
                          <a:spcPts val="0"/>
                        </a:spcBef>
                        <a:spcAft>
                          <a:spcPts val="0"/>
                        </a:spcAft>
                        <a:buNone/>
                      </a:pPr>
                      <a:r>
                        <a:rPr lang="en-US" altLang="ko-KR" sz="1200" dirty="0">
                          <a:latin typeface="Noto Sans CJK KR DemiLight" panose="020B0400000000000000" pitchFamily="34" charset="-127"/>
                          <a:ea typeface="Noto Sans CJK KR DemiLight" panose="020B0400000000000000" pitchFamily="34" charset="-127"/>
                        </a:rPr>
                        <a:t>Result</a:t>
                      </a: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r>
                        <a:rPr lang="en" altLang="ko-Kore-KR" sz="1000" b="0" i="0" u="none" strike="noStrike" kern="1200" cap="none" dirty="0">
                          <a:solidFill>
                            <a:schemeClr val="tx1"/>
                          </a:solidFill>
                          <a:effectLst/>
                          <a:latin typeface="Arial"/>
                          <a:ea typeface="+mn-ea"/>
                          <a:cs typeface="+mn-cs"/>
                          <a:sym typeface="Arial"/>
                        </a:rPr>
                        <a:t>Review Results</a:t>
                      </a: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1pPr>
                      <a:lvl2pPr marL="457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2pPr>
                      <a:lvl3pPr marL="914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3pPr>
                      <a:lvl4pPr marL="1371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4pPr>
                      <a:lvl5pPr marL="18288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5pPr>
                      <a:lvl6pPr marL="22860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6pPr>
                      <a:lvl7pPr marL="27432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7pPr>
                      <a:lvl8pPr marL="32004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8pPr>
                      <a:lvl9pPr marL="3657600" marR="0" algn="l" defTabSz="914400" rtl="0" eaLnBrk="1" latinLnBrk="1" hangingPunct="1">
                        <a:lnSpc>
                          <a:spcPct val="100000"/>
                        </a:lnSpc>
                        <a:spcBef>
                          <a:spcPts val="0"/>
                        </a:spcBef>
                        <a:spcAft>
                          <a:spcPts val="0"/>
                        </a:spcAft>
                        <a:buClr>
                          <a:srgbClr val="000000"/>
                        </a:buClr>
                        <a:buFont typeface="Arial"/>
                        <a:defRPr sz="1800" b="0" i="0" u="none" strike="noStrike" kern="1200" cap="none">
                          <a:solidFill>
                            <a:schemeClr val="tx1"/>
                          </a:solidFill>
                          <a:latin typeface="Arial"/>
                          <a:sym typeface="Arial"/>
                        </a:defRPr>
                      </a:lvl9pPr>
                    </a:lstStyle>
                    <a:p>
                      <a:pPr marL="0" lvl="0" indent="0" algn="ctr" rtl="0">
                        <a:spcBef>
                          <a:spcPts val="0"/>
                        </a:spcBef>
                        <a:spcAft>
                          <a:spcPts val="0"/>
                        </a:spcAft>
                        <a:buNone/>
                      </a:pPr>
                      <a:endParaRPr sz="1200" b="0" i="0" u="none" strike="noStrike" kern="1200" cap="none" dirty="0">
                        <a:solidFill>
                          <a:schemeClr val="tx1"/>
                        </a:solidFill>
                        <a:latin typeface="Noto Sans CJK KR DemiLight" panose="020B0400000000000000" pitchFamily="34" charset="-127"/>
                        <a:ea typeface="Noto Sans CJK KR DemiLight" panose="020B0400000000000000" pitchFamily="34" charset="-127"/>
                        <a:cs typeface="+mn-cs"/>
                        <a:sym typeface="Arial"/>
                      </a:endParaRPr>
                    </a:p>
                  </a:txBody>
                  <a:tcPr marL="25218" marR="25218" marT="16812" marB="16812"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gridSpan="2">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marL="0" lvl="0" indent="0" algn="ctr" rtl="0">
                        <a:spcBef>
                          <a:spcPts val="0"/>
                        </a:spcBef>
                        <a:spcAft>
                          <a:spcPts val="0"/>
                        </a:spcAft>
                        <a:buNone/>
                      </a:pPr>
                      <a:endParaRPr sz="1200" dirty="0">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200" dirty="0">
                          <a:solidFill>
                            <a:schemeClr val="bg1"/>
                          </a:solidFill>
                          <a:latin typeface="Noto Sans CJK KR DemiLight" panose="020B0400000000000000" pitchFamily="34" charset="-127"/>
                          <a:ea typeface="Noto Sans CJK KR DemiLight" panose="020B0400000000000000" pitchFamily="34" charset="-127"/>
                        </a:rPr>
                        <a:t>KT DS</a:t>
                      </a:r>
                      <a:endParaRPr sz="1200" dirty="0">
                        <a:solidFill>
                          <a:schemeClr val="bg1"/>
                        </a:solidFill>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2060"/>
                    </a:solidFill>
                  </a:tcPr>
                </a:tc>
                <a:tc>
                  <a:txBody>
                    <a:bodyPr/>
                    <a:lstStyle/>
                    <a:p>
                      <a:pPr marL="0" lvl="0" indent="0" algn="ctr" rtl="0">
                        <a:spcBef>
                          <a:spcPts val="0"/>
                        </a:spcBef>
                        <a:spcAft>
                          <a:spcPts val="0"/>
                        </a:spcAft>
                        <a:buNone/>
                      </a:pPr>
                      <a:endParaRPr sz="1200" dirty="0">
                        <a:solidFill>
                          <a:schemeClr val="bg1"/>
                        </a:solidFill>
                        <a:latin typeface="Noto Sans CJK KR DemiLight" panose="020B0400000000000000" pitchFamily="34" charset="-127"/>
                        <a:ea typeface="Noto Sans CJK KR DemiLight" panose="020B0400000000000000" pitchFamily="34" charset="-127"/>
                      </a:endParaRPr>
                    </a:p>
                  </a:txBody>
                  <a:tcPr marL="25218" marR="25218" marT="16812" marB="16812"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7"/>
                  </a:ext>
                </a:extLst>
              </a:tr>
            </a:tbl>
          </a:graphicData>
        </a:graphic>
      </p:graphicFrame>
      <p:pic>
        <p:nvPicPr>
          <p:cNvPr id="5" name="Picture 4" descr="Corporate Identity | KT">
            <a:extLst>
              <a:ext uri="{FF2B5EF4-FFF2-40B4-BE49-F238E27FC236}">
                <a16:creationId xmlns:a16="http://schemas.microsoft.com/office/drawing/2014/main" id="{5A6A2346-E9EE-4840-A301-C0EBCAC15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R] 3">
            <a:extLst>
              <a:ext uri="{FF2B5EF4-FFF2-40B4-BE49-F238E27FC236}">
                <a16:creationId xmlns:a16="http://schemas.microsoft.com/office/drawing/2014/main" id="{460B32FA-FC54-89E9-D46A-F3A0A311530E}"/>
              </a:ext>
            </a:extLst>
          </p:cNvPr>
          <p:cNvCxnSpPr>
            <a:cxnSpLocks/>
          </p:cNvCxnSpPr>
          <p:nvPr/>
        </p:nvCxnSpPr>
        <p:spPr>
          <a:xfrm>
            <a:off x="8972550" y="1943100"/>
            <a:ext cx="0" cy="4697886"/>
          </a:xfrm>
          <a:prstGeom prst="line">
            <a:avLst/>
          </a:prstGeom>
          <a:ln w="317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479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67"/>
            <a:ext cx="5352621" cy="461624"/>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4. PoC </a:t>
            </a:r>
            <a:r>
              <a:rPr lang="en-US" altLang="ko-KR" dirty="0">
                <a:latin typeface="Malgun Gothic" panose="020B0503020000020004" pitchFamily="34" charset="-127"/>
                <a:ea typeface="Malgun Gothic" panose="020B0503020000020004" pitchFamily="34" charset="-127"/>
              </a:rPr>
              <a:t>Architecture</a:t>
            </a:r>
            <a:endParaRPr dirty="0">
              <a:latin typeface="Malgun Gothic" panose="020B0503020000020004" pitchFamily="34" charset="-127"/>
              <a:ea typeface="Malgun Gothic" panose="020B0503020000020004" pitchFamily="34" charset="-127"/>
            </a:endParaRPr>
          </a:p>
        </p:txBody>
      </p:sp>
      <p:pic>
        <p:nvPicPr>
          <p:cNvPr id="5" name="Picture 4" descr="Corporate Identity | KT">
            <a:extLst>
              <a:ext uri="{FF2B5EF4-FFF2-40B4-BE49-F238E27FC236}">
                <a16:creationId xmlns:a16="http://schemas.microsoft.com/office/drawing/2014/main" id="{9E27B8F5-36F1-4D64-B0B4-C11387387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389EF3-9119-224F-46F1-210597D3D909}"/>
              </a:ext>
            </a:extLst>
          </p:cNvPr>
          <p:cNvSpPr txBox="1"/>
          <p:nvPr/>
        </p:nvSpPr>
        <p:spPr>
          <a:xfrm>
            <a:off x="908479" y="1634259"/>
            <a:ext cx="3917521" cy="3342262"/>
          </a:xfrm>
          <a:prstGeom prst="rect">
            <a:avLst/>
          </a:prstGeom>
          <a:noFill/>
        </p:spPr>
        <p:txBody>
          <a:bodyPr wrap="square" lIns="0" tIns="0" rIns="0" bIns="0" rtlCol="0">
            <a:spAutoFit/>
          </a:bodyPr>
          <a:lstStyle/>
          <a:p>
            <a:pPr>
              <a:lnSpc>
                <a:spcPct val="120000"/>
              </a:lnSpc>
            </a:pPr>
            <a:r>
              <a:rPr lang="en-US" altLang="ko-KR" dirty="0">
                <a:solidFill>
                  <a:srgbClr val="C92033"/>
                </a:solidFill>
                <a:ea typeface="Noto Sans CJK KR Bold" panose="020B0800000000000000" pitchFamily="34" charset="-127"/>
                <a:cs typeface="Arial" panose="020B0604020202020204" pitchFamily="34" charset="0"/>
              </a:rPr>
              <a:t>PoC Architecture</a:t>
            </a:r>
          </a:p>
          <a:p>
            <a:pPr>
              <a:lnSpc>
                <a:spcPct val="120000"/>
              </a:lnSpc>
            </a:pPr>
            <a:r>
              <a:rPr lang="en" altLang="ko-Kore-KR" b="0" i="0" dirty="0">
                <a:solidFill>
                  <a:srgbClr val="000000"/>
                </a:solidFill>
                <a:effectLst/>
                <a:latin typeface="-apple-system"/>
              </a:rPr>
              <a:t>This POC should be based on the same architecture as the production environment</a:t>
            </a:r>
            <a:br>
              <a:rPr lang="en" altLang="ko-Kore-KR" dirty="0"/>
            </a:br>
            <a:r>
              <a:rPr lang="en" altLang="ko-Kore-KR" b="0" i="0" dirty="0">
                <a:solidFill>
                  <a:srgbClr val="000000"/>
                </a:solidFill>
                <a:effectLst/>
                <a:latin typeface="-apple-system"/>
              </a:rPr>
              <a:t>Namely. Nearly 100% of the business logic is controlled by MMT middleware. In other words, it is recommended that the diagram be studied as a reference to all POC test cases throughout this document</a:t>
            </a:r>
            <a:br>
              <a:rPr lang="en" altLang="ko-Kore-KR" dirty="0"/>
            </a:br>
            <a:r>
              <a:rPr lang="en" altLang="ko-Kore-KR" b="0" i="0" dirty="0">
                <a:solidFill>
                  <a:srgbClr val="000000"/>
                </a:solidFill>
                <a:effectLst/>
                <a:latin typeface="-apple-system"/>
              </a:rPr>
              <a:t>As described in the POC Schedule section, participants must provide and resubmit the VDO API and associated configurations that require MMT to be configured in middleware. This is indicated by a red line in the figure.</a:t>
            </a:r>
            <a:endParaRPr lang="ko-Kore-KR" altLang="en-US" dirty="0">
              <a:solidFill>
                <a:srgbClr val="666666"/>
              </a:solidFill>
              <a:ea typeface="Noto Sans CJK KR DemiLight" panose="020B0400000000000000" pitchFamily="34" charset="-127"/>
              <a:cs typeface="Arial" panose="020B0604020202020204" pitchFamily="34" charset="0"/>
            </a:endParaRPr>
          </a:p>
        </p:txBody>
      </p:sp>
      <p:pic>
        <p:nvPicPr>
          <p:cNvPr id="14" name="그림 13">
            <a:extLst>
              <a:ext uri="{FF2B5EF4-FFF2-40B4-BE49-F238E27FC236}">
                <a16:creationId xmlns:a16="http://schemas.microsoft.com/office/drawing/2014/main" id="{A72395C9-669A-4C27-B488-7AA7A34293E4}"/>
              </a:ext>
            </a:extLst>
          </p:cNvPr>
          <p:cNvPicPr>
            <a:picLocks noChangeAspect="1"/>
          </p:cNvPicPr>
          <p:nvPr/>
        </p:nvPicPr>
        <p:blipFill>
          <a:blip r:embed="rId4"/>
          <a:stretch>
            <a:fillRect/>
          </a:stretch>
        </p:blipFill>
        <p:spPr>
          <a:xfrm>
            <a:off x="5109006" y="1501816"/>
            <a:ext cx="6314343" cy="4595091"/>
          </a:xfrm>
          <a:prstGeom prst="rect">
            <a:avLst/>
          </a:prstGeom>
        </p:spPr>
      </p:pic>
    </p:spTree>
    <p:extLst>
      <p:ext uri="{BB962C8B-B14F-4D97-AF65-F5344CB8AC3E}">
        <p14:creationId xmlns:p14="http://schemas.microsoft.com/office/powerpoint/2010/main" val="274511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67"/>
            <a:ext cx="5505021" cy="461624"/>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5. </a:t>
            </a:r>
            <a:r>
              <a:rPr lang="en-US" altLang="ko-KR" dirty="0">
                <a:latin typeface="Malgun Gothic" panose="020B0503020000020004" pitchFamily="34" charset="-127"/>
                <a:ea typeface="Malgun Gothic" panose="020B0503020000020004" pitchFamily="34" charset="-127"/>
              </a:rPr>
              <a:t>Pre-</a:t>
            </a:r>
            <a:r>
              <a:rPr lang="ko-KR" altLang="en-US" dirty="0">
                <a:latin typeface="Malgun Gothic" panose="020B0503020000020004" pitchFamily="34" charset="-127"/>
                <a:ea typeface="Malgun Gothic" panose="020B0503020000020004" pitchFamily="34" charset="-127"/>
              </a:rPr>
              <a:t> </a:t>
            </a:r>
            <a:r>
              <a:rPr lang="en-US"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Architecture Draft</a:t>
            </a:r>
            <a:r>
              <a:rPr lang="ko-KR" altLang="en-US" dirty="0">
                <a:latin typeface="Malgun Gothic" panose="020B0503020000020004" pitchFamily="34" charset="-127"/>
                <a:ea typeface="Malgun Gothic" panose="020B0503020000020004" pitchFamily="34" charset="-127"/>
              </a:rPr>
              <a:t> </a:t>
            </a:r>
            <a:endParaRPr dirty="0">
              <a:latin typeface="Malgun Gothic" panose="020B0503020000020004" pitchFamily="34" charset="-127"/>
              <a:ea typeface="Malgun Gothic" panose="020B0503020000020004" pitchFamily="34" charset="-127"/>
            </a:endParaRPr>
          </a:p>
        </p:txBody>
      </p:sp>
      <p:pic>
        <p:nvPicPr>
          <p:cNvPr id="5" name="Picture 4" descr="Corporate Identity | KT">
            <a:extLst>
              <a:ext uri="{FF2B5EF4-FFF2-40B4-BE49-F238E27FC236}">
                <a16:creationId xmlns:a16="http://schemas.microsoft.com/office/drawing/2014/main" id="{9E27B8F5-36F1-4D64-B0B4-C11387387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DB4968EA-FCDB-011F-1C1B-26D47237F57B}"/>
              </a:ext>
            </a:extLst>
          </p:cNvPr>
          <p:cNvPicPr>
            <a:picLocks noChangeAspect="1"/>
          </p:cNvPicPr>
          <p:nvPr/>
        </p:nvPicPr>
        <p:blipFill>
          <a:blip r:embed="rId4"/>
          <a:stretch>
            <a:fillRect/>
          </a:stretch>
        </p:blipFill>
        <p:spPr>
          <a:xfrm>
            <a:off x="771319" y="1645195"/>
            <a:ext cx="7410338" cy="4565047"/>
          </a:xfrm>
          <a:prstGeom prst="rect">
            <a:avLst/>
          </a:prstGeom>
        </p:spPr>
      </p:pic>
      <p:sp>
        <p:nvSpPr>
          <p:cNvPr id="6" name="TextBox 5">
            <a:extLst>
              <a:ext uri="{FF2B5EF4-FFF2-40B4-BE49-F238E27FC236}">
                <a16:creationId xmlns:a16="http://schemas.microsoft.com/office/drawing/2014/main" id="{6FC876A3-0591-32AA-7344-9C3F37D869C7}"/>
              </a:ext>
            </a:extLst>
          </p:cNvPr>
          <p:cNvSpPr txBox="1"/>
          <p:nvPr/>
        </p:nvSpPr>
        <p:spPr>
          <a:xfrm>
            <a:off x="8562007" y="1635326"/>
            <a:ext cx="3306905" cy="4629794"/>
          </a:xfrm>
          <a:prstGeom prst="rect">
            <a:avLst/>
          </a:prstGeom>
          <a:noFill/>
        </p:spPr>
        <p:txBody>
          <a:bodyPr wrap="square" lIns="0" tIns="0" rIns="0" bIns="0" rtlCol="0">
            <a:spAutoFit/>
          </a:bodyPr>
          <a:lstStyle/>
          <a:p>
            <a:pPr>
              <a:lnSpc>
                <a:spcPct val="120000"/>
              </a:lnSpc>
            </a:pPr>
            <a:r>
              <a:rPr lang="en" altLang="ko-KR" dirty="0">
                <a:solidFill>
                  <a:srgbClr val="C92033"/>
                </a:solidFill>
                <a:ea typeface="Noto Sans CJK KR Bold" panose="020B0800000000000000" pitchFamily="34" charset="-127"/>
                <a:cs typeface="Arial" panose="020B0604020202020204" pitchFamily="34" charset="0"/>
              </a:rPr>
              <a:t>Pre PoC Architecture</a:t>
            </a:r>
          </a:p>
          <a:p>
            <a:pPr>
              <a:lnSpc>
                <a:spcPct val="120000"/>
              </a:lnSpc>
            </a:pPr>
            <a:endParaRPr lang="en" altLang="ko-KR" dirty="0">
              <a:solidFill>
                <a:srgbClr val="C92033"/>
              </a:solidFill>
              <a:ea typeface="Noto Sans CJK KR Bold" panose="020B0800000000000000" pitchFamily="34" charset="-127"/>
              <a:cs typeface="Arial" panose="020B0604020202020204" pitchFamily="34" charset="0"/>
            </a:endParaRP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AWS Infra and Network Environment Configuration Singapore (ap-southeast-1)</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EKS Cluster and Single Worker Node Configuration for API Testing</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    - Cluster name: ais-</a:t>
            </a:r>
            <a:r>
              <a:rPr lang="en" altLang="ko-KR" dirty="0" err="1">
                <a:solidFill>
                  <a:schemeClr val="tx1"/>
                </a:solidFill>
                <a:ea typeface="Noto Sans CJK KR Bold" panose="020B0800000000000000" pitchFamily="34" charset="-127"/>
                <a:cs typeface="Arial" panose="020B0604020202020204" pitchFamily="34" charset="0"/>
              </a:rPr>
              <a:t>poc</a:t>
            </a:r>
            <a:r>
              <a:rPr lang="en" altLang="ko-KR" dirty="0">
                <a:solidFill>
                  <a:schemeClr val="tx1"/>
                </a:solidFill>
                <a:ea typeface="Noto Sans CJK KR Bold" panose="020B0800000000000000" pitchFamily="34" charset="-127"/>
                <a:cs typeface="Arial" panose="020B0604020202020204" pitchFamily="34" charset="0"/>
              </a:rPr>
              <a:t>-</a:t>
            </a:r>
            <a:r>
              <a:rPr lang="en" altLang="ko-KR" dirty="0" err="1">
                <a:solidFill>
                  <a:schemeClr val="tx1"/>
                </a:solidFill>
                <a:ea typeface="Noto Sans CJK KR Bold" panose="020B0800000000000000" pitchFamily="34" charset="-127"/>
                <a:cs typeface="Arial" panose="020B0604020202020204" pitchFamily="34" charset="0"/>
              </a:rPr>
              <a:t>eks</a:t>
            </a:r>
            <a:r>
              <a:rPr lang="en" altLang="ko-KR" dirty="0">
                <a:solidFill>
                  <a:schemeClr val="tx1"/>
                </a:solidFill>
                <a:ea typeface="Noto Sans CJK KR Bold" panose="020B0800000000000000" pitchFamily="34" charset="-127"/>
                <a:cs typeface="Arial" panose="020B0604020202020204" pitchFamily="34" charset="0"/>
              </a:rPr>
              <a:t>-cluster</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    - in the </a:t>
            </a:r>
            <a:r>
              <a:rPr lang="en" altLang="ko-KR" dirty="0" err="1">
                <a:solidFill>
                  <a:schemeClr val="tx1"/>
                </a:solidFill>
                <a:ea typeface="Noto Sans CJK KR Bold" panose="020B0800000000000000" pitchFamily="34" charset="-127"/>
                <a:cs typeface="Arial" panose="020B0604020202020204" pitchFamily="34" charset="0"/>
              </a:rPr>
              <a:t>aws</a:t>
            </a:r>
            <a:r>
              <a:rPr lang="en" altLang="ko-KR" dirty="0">
                <a:solidFill>
                  <a:schemeClr val="tx1"/>
                </a:solidFill>
                <a:ea typeface="Noto Sans CJK KR Bold" panose="020B0800000000000000" pitchFamily="34" charset="-127"/>
                <a:cs typeface="Arial" panose="020B0604020202020204" pitchFamily="34" charset="0"/>
              </a:rPr>
              <a:t>-auth </a:t>
            </a:r>
            <a:r>
              <a:rPr lang="en" altLang="ko-KR" dirty="0" err="1">
                <a:solidFill>
                  <a:schemeClr val="tx1"/>
                </a:solidFill>
                <a:ea typeface="Noto Sans CJK KR Bold" panose="020B0800000000000000" pitchFamily="34" charset="-127"/>
                <a:cs typeface="Arial" panose="020B0604020202020204" pitchFamily="34" charset="0"/>
              </a:rPr>
              <a:t>Configmap</a:t>
            </a:r>
            <a:endParaRPr lang="en" altLang="ko-KR" dirty="0">
              <a:solidFill>
                <a:schemeClr val="tx1"/>
              </a:solidFill>
              <a:ea typeface="Noto Sans CJK KR Bold" panose="020B0800000000000000" pitchFamily="34" charset="-127"/>
              <a:cs typeface="Arial" panose="020B0604020202020204" pitchFamily="34" charset="0"/>
            </a:endParaRP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       kt-</a:t>
            </a:r>
            <a:r>
              <a:rPr lang="en" altLang="ko-KR" dirty="0" err="1">
                <a:solidFill>
                  <a:schemeClr val="tx1"/>
                </a:solidFill>
                <a:ea typeface="Noto Sans CJK KR Bold" panose="020B0800000000000000" pitchFamily="34" charset="-127"/>
                <a:cs typeface="Arial" panose="020B0604020202020204" pitchFamily="34" charset="0"/>
              </a:rPr>
              <a:t>eks</a:t>
            </a:r>
            <a:r>
              <a:rPr lang="en" altLang="ko-KR" dirty="0">
                <a:solidFill>
                  <a:schemeClr val="tx1"/>
                </a:solidFill>
                <a:ea typeface="Noto Sans CJK KR Bold" panose="020B0800000000000000" pitchFamily="34" charset="-127"/>
                <a:cs typeface="Arial" panose="020B0604020202020204" pitchFamily="34" charset="0"/>
              </a:rPr>
              <a:t>-admin Registered and available</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External developer installs </a:t>
            </a:r>
            <a:r>
              <a:rPr lang="en" altLang="ko-KR" dirty="0" err="1">
                <a:solidFill>
                  <a:schemeClr val="tx1"/>
                </a:solidFill>
                <a:ea typeface="Noto Sans CJK KR Bold" panose="020B0800000000000000" pitchFamily="34" charset="-127"/>
                <a:cs typeface="Arial" panose="020B0604020202020204" pitchFamily="34" charset="0"/>
              </a:rPr>
              <a:t>kubectl</a:t>
            </a:r>
            <a:r>
              <a:rPr lang="en" altLang="ko-KR" dirty="0">
                <a:solidFill>
                  <a:schemeClr val="tx1"/>
                </a:solidFill>
                <a:ea typeface="Noto Sans CJK KR Bold" panose="020B0800000000000000" pitchFamily="34" charset="-127"/>
                <a:cs typeface="Arial" panose="020B0604020202020204" pitchFamily="34" charset="0"/>
              </a:rPr>
              <a:t> on Bastion server for testing EKS API commands and deployment</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Bastion IP: 13.228.88.222</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Bastion Username: ec2-user</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AWS Key Pair Name: ais-</a:t>
            </a:r>
            <a:r>
              <a:rPr lang="en" altLang="ko-KR" dirty="0" err="1">
                <a:solidFill>
                  <a:schemeClr val="tx1"/>
                </a:solidFill>
                <a:ea typeface="Noto Sans CJK KR Bold" panose="020B0800000000000000" pitchFamily="34" charset="-127"/>
                <a:cs typeface="Arial" panose="020B0604020202020204" pitchFamily="34" charset="0"/>
              </a:rPr>
              <a:t>poc</a:t>
            </a:r>
            <a:r>
              <a:rPr lang="en" altLang="ko-KR" dirty="0">
                <a:solidFill>
                  <a:schemeClr val="tx1"/>
                </a:solidFill>
                <a:ea typeface="Noto Sans CJK KR Bold" panose="020B0800000000000000" pitchFamily="34" charset="-127"/>
                <a:cs typeface="Arial" panose="020B0604020202020204" pitchFamily="34" charset="0"/>
              </a:rPr>
              <a:t>-keypair.</a:t>
            </a:r>
          </a:p>
          <a:p>
            <a:pPr>
              <a:lnSpc>
                <a:spcPct val="120000"/>
              </a:lnSpc>
            </a:pPr>
            <a:r>
              <a:rPr lang="en" altLang="ko-KR" dirty="0">
                <a:solidFill>
                  <a:schemeClr val="tx1"/>
                </a:solidFill>
                <a:ea typeface="Noto Sans CJK KR Bold" panose="020B0800000000000000" pitchFamily="34" charset="-127"/>
                <a:cs typeface="Arial" panose="020B0604020202020204" pitchFamily="34" charset="0"/>
              </a:rPr>
              <a:t>   (Key for server access will be provided separately)</a:t>
            </a:r>
            <a:endParaRPr lang="en-US" altLang="ko-KR" dirty="0">
              <a:solidFill>
                <a:schemeClr val="tx1"/>
              </a:solidFill>
              <a:ea typeface="Noto Sans CJK KR DemiLight" panose="020B0400000000000000" pitchFamily="34" charset="-127"/>
              <a:cs typeface="Arial" panose="020B0604020202020204" pitchFamily="34" charset="0"/>
            </a:endParaRPr>
          </a:p>
        </p:txBody>
      </p:sp>
    </p:spTree>
    <p:extLst>
      <p:ext uri="{BB962C8B-B14F-4D97-AF65-F5344CB8AC3E}">
        <p14:creationId xmlns:p14="http://schemas.microsoft.com/office/powerpoint/2010/main" val="193475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그림 113">
            <a:extLst>
              <a:ext uri="{FF2B5EF4-FFF2-40B4-BE49-F238E27FC236}">
                <a16:creationId xmlns:a16="http://schemas.microsoft.com/office/drawing/2014/main" id="{B31C17FA-2D4A-FEFE-BA2D-5526CB41603B}"/>
              </a:ext>
            </a:extLst>
          </p:cNvPr>
          <p:cNvPicPr>
            <a:picLocks noChangeAspect="1"/>
          </p:cNvPicPr>
          <p:nvPr/>
        </p:nvPicPr>
        <p:blipFill>
          <a:blip r:embed="rId2"/>
          <a:stretch>
            <a:fillRect/>
          </a:stretch>
        </p:blipFill>
        <p:spPr>
          <a:xfrm>
            <a:off x="1448720" y="1572806"/>
            <a:ext cx="9269437" cy="5046693"/>
          </a:xfrm>
          <a:prstGeom prst="rect">
            <a:avLst/>
          </a:prstGeom>
        </p:spPr>
      </p:pic>
      <p:sp>
        <p:nvSpPr>
          <p:cNvPr id="115" name="Google Shape;65;p10">
            <a:extLst>
              <a:ext uri="{FF2B5EF4-FFF2-40B4-BE49-F238E27FC236}">
                <a16:creationId xmlns:a16="http://schemas.microsoft.com/office/drawing/2014/main" id="{4CAF3025-2666-9FE6-32C1-E781AB48B6A9}"/>
              </a:ext>
            </a:extLst>
          </p:cNvPr>
          <p:cNvSpPr txBox="1">
            <a:spLocks noGrp="1"/>
          </p:cNvSpPr>
          <p:nvPr>
            <p:ph type="body" idx="1"/>
          </p:nvPr>
        </p:nvSpPr>
        <p:spPr>
          <a:xfrm>
            <a:off x="908479" y="547567"/>
            <a:ext cx="5505021" cy="461624"/>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6. </a:t>
            </a:r>
            <a:r>
              <a:rPr lang="en-US" altLang="ko-KR" dirty="0">
                <a:latin typeface="Malgun Gothic" panose="020B0503020000020004" pitchFamily="34" charset="-127"/>
                <a:ea typeface="Malgun Gothic" panose="020B0503020000020004" pitchFamily="34" charset="-127"/>
              </a:rPr>
              <a:t>Pre-</a:t>
            </a:r>
            <a:r>
              <a:rPr lang="en-US" dirty="0">
                <a:latin typeface="Malgun Gothic" panose="020B0503020000020004" pitchFamily="34" charset="-127"/>
                <a:ea typeface="Malgun Gothic" panose="020B0503020000020004" pitchFamily="34" charset="-127"/>
              </a:rPr>
              <a:t>PoC </a:t>
            </a:r>
            <a:r>
              <a:rPr lang="en-US" altLang="ko-KR" dirty="0">
                <a:latin typeface="Malgun Gothic" panose="020B0503020000020004" pitchFamily="34" charset="-127"/>
                <a:ea typeface="Malgun Gothic" panose="020B0503020000020004" pitchFamily="34" charset="-127"/>
              </a:rPr>
              <a:t>Scenario -Auto Login</a:t>
            </a:r>
            <a:endParaRPr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90217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그림 73">
            <a:extLst>
              <a:ext uri="{FF2B5EF4-FFF2-40B4-BE49-F238E27FC236}">
                <a16:creationId xmlns:a16="http://schemas.microsoft.com/office/drawing/2014/main" id="{857858D2-4867-84B7-85ED-93A98B22AD92}"/>
              </a:ext>
            </a:extLst>
          </p:cNvPr>
          <p:cNvPicPr>
            <a:picLocks noChangeAspect="1"/>
          </p:cNvPicPr>
          <p:nvPr/>
        </p:nvPicPr>
        <p:blipFill>
          <a:blip r:embed="rId2"/>
          <a:stretch>
            <a:fillRect/>
          </a:stretch>
        </p:blipFill>
        <p:spPr>
          <a:xfrm>
            <a:off x="1407941" y="1617506"/>
            <a:ext cx="9156896" cy="4646782"/>
          </a:xfrm>
          <a:prstGeom prst="rect">
            <a:avLst/>
          </a:prstGeom>
        </p:spPr>
      </p:pic>
      <p:sp>
        <p:nvSpPr>
          <p:cNvPr id="76" name="Google Shape;65;p10">
            <a:extLst>
              <a:ext uri="{FF2B5EF4-FFF2-40B4-BE49-F238E27FC236}">
                <a16:creationId xmlns:a16="http://schemas.microsoft.com/office/drawing/2014/main" id="{40B8CC22-2494-3021-3C48-4186CC91B5B6}"/>
              </a:ext>
            </a:extLst>
          </p:cNvPr>
          <p:cNvSpPr txBox="1">
            <a:spLocks noGrp="1"/>
          </p:cNvSpPr>
          <p:nvPr>
            <p:ph type="body" idx="1"/>
          </p:nvPr>
        </p:nvSpPr>
        <p:spPr>
          <a:xfrm>
            <a:off x="908479" y="547567"/>
            <a:ext cx="5505021" cy="461624"/>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6. </a:t>
            </a:r>
            <a:r>
              <a:rPr lang="en-US" altLang="ko-KR" dirty="0">
                <a:latin typeface="Malgun Gothic" panose="020B0503020000020004" pitchFamily="34" charset="-127"/>
                <a:ea typeface="Malgun Gothic" panose="020B0503020000020004" pitchFamily="34" charset="-127"/>
              </a:rPr>
              <a:t>Pre-</a:t>
            </a:r>
            <a:r>
              <a:rPr lang="ko-KR" altLang="en-US" dirty="0">
                <a:latin typeface="Malgun Gothic" panose="020B0503020000020004" pitchFamily="34" charset="-127"/>
                <a:ea typeface="Malgun Gothic" panose="020B0503020000020004" pitchFamily="34" charset="-127"/>
              </a:rPr>
              <a:t> </a:t>
            </a:r>
            <a:r>
              <a:rPr lang="en-US" dirty="0">
                <a:latin typeface="Malgun Gothic" panose="020B0503020000020004" pitchFamily="34" charset="-127"/>
                <a:ea typeface="Malgun Gothic" panose="020B0503020000020004" pitchFamily="34" charset="-127"/>
              </a:rPr>
              <a:t>PoC Scenario. – HBA Login</a:t>
            </a:r>
            <a:endParaRPr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53712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0"/>
          <p:cNvSpPr txBox="1">
            <a:spLocks noGrp="1"/>
          </p:cNvSpPr>
          <p:nvPr>
            <p:ph type="body" idx="1"/>
          </p:nvPr>
        </p:nvSpPr>
        <p:spPr>
          <a:xfrm>
            <a:off x="908479" y="547546"/>
            <a:ext cx="4162425"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dirty="0">
                <a:latin typeface="Malgun Gothic" panose="020B0503020000020004" pitchFamily="34" charset="-127"/>
                <a:ea typeface="Malgun Gothic" panose="020B0503020000020004" pitchFamily="34" charset="-127"/>
              </a:rPr>
              <a:t>7. </a:t>
            </a:r>
            <a:r>
              <a:rPr lang="en-US" altLang="ko-KR" dirty="0">
                <a:latin typeface="Malgun Gothic" panose="020B0503020000020004" pitchFamily="34" charset="-127"/>
                <a:ea typeface="Malgun Gothic" panose="020B0503020000020004" pitchFamily="34" charset="-127"/>
              </a:rPr>
              <a:t>Pre-</a:t>
            </a:r>
            <a:r>
              <a:rPr lang="en-US" altLang="ko-Kore-KR" dirty="0">
                <a:latin typeface="Malgun Gothic" panose="020B0503020000020004" pitchFamily="34" charset="-127"/>
                <a:ea typeface="Malgun Gothic" panose="020B0503020000020004" pitchFamily="34" charset="-127"/>
              </a:rPr>
              <a:t>PoC</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Check List</a:t>
            </a:r>
            <a:endParaRPr dirty="0">
              <a:latin typeface="Malgun Gothic" panose="020B0503020000020004" pitchFamily="34" charset="-127"/>
              <a:ea typeface="Malgun Gothic" panose="020B0503020000020004" pitchFamily="34" charset="-127"/>
            </a:endParaRPr>
          </a:p>
        </p:txBody>
      </p:sp>
      <p:graphicFrame>
        <p:nvGraphicFramePr>
          <p:cNvPr id="2" name="표 1">
            <a:extLst>
              <a:ext uri="{FF2B5EF4-FFF2-40B4-BE49-F238E27FC236}">
                <a16:creationId xmlns:a16="http://schemas.microsoft.com/office/drawing/2014/main" id="{D8FDBE79-4266-4904-4E12-7250885ECB18}"/>
              </a:ext>
            </a:extLst>
          </p:cNvPr>
          <p:cNvGraphicFramePr>
            <a:graphicFrameLocks noGrp="1"/>
          </p:cNvGraphicFramePr>
          <p:nvPr>
            <p:extLst>
              <p:ext uri="{D42A27DB-BD31-4B8C-83A1-F6EECF244321}">
                <p14:modId xmlns:p14="http://schemas.microsoft.com/office/powerpoint/2010/main" val="4198381744"/>
              </p:ext>
            </p:extLst>
          </p:nvPr>
        </p:nvGraphicFramePr>
        <p:xfrm>
          <a:off x="687310" y="1923680"/>
          <a:ext cx="10799840" cy="4168560"/>
        </p:xfrm>
        <a:graphic>
          <a:graphicData uri="http://schemas.openxmlformats.org/drawingml/2006/table">
            <a:tbl>
              <a:tblPr/>
              <a:tblGrid>
                <a:gridCol w="3510289">
                  <a:extLst>
                    <a:ext uri="{9D8B030D-6E8A-4147-A177-3AD203B41FA5}">
                      <a16:colId xmlns:a16="http://schemas.microsoft.com/office/drawing/2014/main" val="525826450"/>
                    </a:ext>
                  </a:extLst>
                </a:gridCol>
                <a:gridCol w="7289551">
                  <a:extLst>
                    <a:ext uri="{9D8B030D-6E8A-4147-A177-3AD203B41FA5}">
                      <a16:colId xmlns:a16="http://schemas.microsoft.com/office/drawing/2014/main" val="1872798617"/>
                    </a:ext>
                  </a:extLst>
                </a:gridCol>
              </a:tblGrid>
              <a:tr h="249207">
                <a:tc>
                  <a:txBody>
                    <a:bodyPr/>
                    <a:lstStyle/>
                    <a:p>
                      <a:pPr algn="ctr" rtl="0" fontAlgn="ctr"/>
                      <a:r>
                        <a:rPr lang="ko-KR" altLang="en-US" sz="1200" b="1" u="none" strike="noStrike" dirty="0">
                          <a:effectLst/>
                          <a:latin typeface="+mn-ea"/>
                          <a:ea typeface="+mn-ea"/>
                        </a:rPr>
                        <a:t>항목</a:t>
                      </a:r>
                      <a:endParaRPr lang="ko-KR" altLang="en-US" sz="1200" b="1" i="0" u="none" strike="noStrike" dirty="0">
                        <a:solidFill>
                          <a:srgbClr val="000000"/>
                        </a:solidFill>
                        <a:effectLst/>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rtl="0" fontAlgn="ctr"/>
                      <a:r>
                        <a:rPr lang="ko-KR" altLang="en-US" sz="1200" b="1" i="0" u="none" strike="noStrike" dirty="0">
                          <a:solidFill>
                            <a:srgbClr val="000000"/>
                          </a:solidFill>
                          <a:effectLst/>
                          <a:latin typeface="+mn-ea"/>
                          <a:ea typeface="+mn-ea"/>
                        </a:rPr>
                        <a:t>내용</a:t>
                      </a:r>
                      <a:endParaRPr lang="en" sz="1200" b="1" i="0" u="none" strike="noStrike" dirty="0">
                        <a:solidFill>
                          <a:srgbClr val="000000"/>
                        </a:solidFill>
                        <a:effectLst/>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14067242"/>
                  </a:ext>
                </a:extLst>
              </a:tr>
              <a:tr h="731881">
                <a:tc>
                  <a:txBody>
                    <a:bodyPr/>
                    <a:lstStyle/>
                    <a:p>
                      <a:pPr marL="171450" indent="-171450">
                        <a:buFont typeface="Arial" panose="020B0604020202020204" pitchFamily="34" charset="0"/>
                        <a:buChar char="•"/>
                      </a:pPr>
                      <a:br>
                        <a:rPr lang="en" altLang="ko-Kore-KR" sz="1100" dirty="0"/>
                      </a:br>
                      <a:r>
                        <a:rPr lang="en" altLang="ko-Kore-KR" sz="1400" b="0" i="0" u="none" strike="noStrike" cap="none" dirty="0">
                          <a:solidFill>
                            <a:schemeClr val="tx1"/>
                          </a:solidFill>
                          <a:effectLst/>
                          <a:latin typeface="+mn-lt"/>
                          <a:ea typeface="+mn-ea"/>
                          <a:cs typeface="+mn-cs"/>
                          <a:sym typeface="Arial"/>
                        </a:rPr>
                        <a:t>AWS account (new or existing) information</a:t>
                      </a:r>
                      <a:endParaRPr lang="ko-KR" altLang="en-US" sz="1100" dirty="0">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indent="-171450" algn="l" rtl="0" fontAlgn="ctr" latinLnBrk="0">
                        <a:buFont typeface="Arial" panose="020B0604020202020204" pitchFamily="34" charset="0"/>
                        <a:buChar char="•"/>
                      </a:pPr>
                      <a:r>
                        <a:rPr lang="en-US" altLang="ko-KR" sz="1000" b="0" i="0" u="none" strike="noStrike" dirty="0">
                          <a:solidFill>
                            <a:srgbClr val="000000"/>
                          </a:solidFill>
                          <a:effectLst/>
                          <a:latin typeface="+mn-ea"/>
                          <a:ea typeface="+mn-ea"/>
                        </a:rPr>
                        <a:t>Account ID </a:t>
                      </a:r>
                      <a:r>
                        <a:rPr lang="en-US" altLang="ko-KR" sz="1000" b="0" i="0" u="none" strike="noStrike" cap="none" dirty="0">
                          <a:solidFill>
                            <a:srgbClr val="000000"/>
                          </a:solidFill>
                          <a:effectLst/>
                          <a:latin typeface="+mn-ea"/>
                          <a:ea typeface="+mn-ea"/>
                          <a:cs typeface="+mn-cs"/>
                          <a:sym typeface="Arial"/>
                        </a:rPr>
                        <a:t>:  </a:t>
                      </a:r>
                      <a:r>
                        <a:rPr lang="en-US" altLang="ko-Kore-KR" sz="1000" b="0" i="0" u="none" strike="noStrike" cap="none" dirty="0">
                          <a:solidFill>
                            <a:srgbClr val="000000"/>
                          </a:solidFill>
                          <a:effectLst/>
                          <a:latin typeface="+mn-lt"/>
                          <a:ea typeface="+mn-ea"/>
                          <a:cs typeface="+mn-cs"/>
                          <a:sym typeface="Arial"/>
                        </a:rPr>
                        <a:t>803385727533</a:t>
                      </a:r>
                      <a:endParaRPr lang="en-US" altLang="ko-KR" sz="1000" b="0" i="0" u="none" strike="noStrike" cap="none" dirty="0">
                        <a:solidFill>
                          <a:srgbClr val="000000"/>
                        </a:solidFill>
                        <a:effectLst/>
                        <a:latin typeface="+mn-lt"/>
                        <a:ea typeface="+mn-ea"/>
                        <a:cs typeface="+mn-cs"/>
                        <a:sym typeface="Arial"/>
                      </a:endParaRPr>
                    </a:p>
                  </a:txBody>
                  <a:tcPr marL="3600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65548860"/>
                  </a:ext>
                </a:extLst>
              </a:tr>
              <a:tr h="1697201">
                <a:tc>
                  <a:txBody>
                    <a:bodyPr/>
                    <a:lstStyle/>
                    <a:p>
                      <a:pPr marL="171450" indent="-171450">
                        <a:buFont typeface="Arial" panose="020B0604020202020204" pitchFamily="34" charset="0"/>
                        <a:buChar char="•"/>
                      </a:pPr>
                      <a:br>
                        <a:rPr lang="en" altLang="ko-Kore-KR" sz="1100" dirty="0"/>
                      </a:br>
                      <a:r>
                        <a:rPr lang="en" altLang="ko-Kore-KR" sz="1400" b="0" i="0" u="none" strike="noStrike" cap="none" dirty="0">
                          <a:solidFill>
                            <a:schemeClr val="tx1"/>
                          </a:solidFill>
                          <a:effectLst/>
                          <a:latin typeface="+mn-lt"/>
                          <a:ea typeface="+mn-ea"/>
                          <a:cs typeface="+mn-cs"/>
                          <a:sym typeface="Arial"/>
                        </a:rPr>
                        <a:t>VPC network band definition by environment</a:t>
                      </a:r>
                      <a:endParaRPr lang="ko-KR" altLang="en-US" sz="1100" dirty="0">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ko-KR" sz="1000" dirty="0" err="1">
                          <a:latin typeface="+mn-ea"/>
                          <a:ea typeface="+mn-ea"/>
                        </a:rPr>
                        <a:t>PoC</a:t>
                      </a:r>
                      <a:r>
                        <a:rPr lang="ko-KR" altLang="en-US" sz="1000" dirty="0">
                          <a:latin typeface="+mn-ea"/>
                          <a:ea typeface="+mn-ea"/>
                        </a:rPr>
                        <a:t> </a:t>
                      </a:r>
                      <a:r>
                        <a:rPr lang="en-US" altLang="ko-KR" sz="1000" dirty="0">
                          <a:latin typeface="+mn-ea"/>
                          <a:ea typeface="+mn-ea"/>
                        </a:rPr>
                        <a:t>VPC Network Range</a:t>
                      </a:r>
                      <a:endParaRPr lang="en-US" altLang="ko-KR" sz="1000" b="0" i="0" u="none" strike="noStrike" cap="none" dirty="0">
                        <a:solidFill>
                          <a:srgbClr val="0070C0"/>
                        </a:solidFill>
                        <a:effectLst/>
                        <a:latin typeface="+mn-ea"/>
                        <a:ea typeface="+mn-ea"/>
                        <a:cs typeface="+mn-cs"/>
                        <a:sym typeface="Arial"/>
                      </a:endParaRP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VPC</a:t>
                      </a:r>
                      <a:r>
                        <a:rPr lang="en-US" altLang="ko-KR" sz="1000" b="0" i="0" u="none" strike="noStrike" cap="none" dirty="0">
                          <a:solidFill>
                            <a:schemeClr val="tx1"/>
                          </a:solidFill>
                          <a:effectLst/>
                          <a:latin typeface="+mn-lt"/>
                          <a:ea typeface="+mn-ea"/>
                          <a:cs typeface="+mn-cs"/>
                          <a:sym typeface="Arial"/>
                        </a:rPr>
                        <a:t>(</a:t>
                      </a:r>
                      <a:r>
                        <a:rPr lang="en" altLang="ko-Kore-KR" sz="1000" b="0" i="0" u="none" strike="noStrike" cap="none" dirty="0">
                          <a:solidFill>
                            <a:schemeClr val="tx1"/>
                          </a:solidFill>
                          <a:effectLst/>
                          <a:latin typeface="+mn-lt"/>
                          <a:ea typeface="+mn-ea"/>
                          <a:cs typeface="+mn-cs"/>
                          <a:sym typeface="Arial"/>
                        </a:rPr>
                        <a:t>ais-</a:t>
                      </a:r>
                      <a:r>
                        <a:rPr lang="en" altLang="ko-Kore-KR" sz="1000" b="0" i="0" u="none" strike="noStrike" cap="none" dirty="0" err="1">
                          <a:solidFill>
                            <a:schemeClr val="tx1"/>
                          </a:solidFill>
                          <a:effectLst/>
                          <a:latin typeface="+mn-lt"/>
                          <a:ea typeface="+mn-ea"/>
                          <a:cs typeface="+mn-cs"/>
                          <a:sym typeface="Arial"/>
                        </a:rPr>
                        <a:t>poc</a:t>
                      </a:r>
                      <a:r>
                        <a:rPr lang="en" altLang="ko-Kore-KR" sz="1000" b="0" i="0" u="none" strike="noStrike" cap="none" dirty="0">
                          <a:solidFill>
                            <a:schemeClr val="tx1"/>
                          </a:solidFill>
                          <a:effectLst/>
                          <a:latin typeface="+mn-lt"/>
                          <a:ea typeface="+mn-ea"/>
                          <a:cs typeface="+mn-cs"/>
                          <a:sym typeface="Arial"/>
                        </a:rPr>
                        <a:t>-</a:t>
                      </a:r>
                      <a:r>
                        <a:rPr lang="en" altLang="ko-Kore-KR" sz="1000" b="0" i="0" u="none" strike="noStrike" cap="none" dirty="0" err="1">
                          <a:solidFill>
                            <a:schemeClr val="tx1"/>
                          </a:solidFill>
                          <a:effectLst/>
                          <a:latin typeface="+mn-lt"/>
                          <a:ea typeface="+mn-ea"/>
                          <a:cs typeface="+mn-cs"/>
                          <a:sym typeface="Arial"/>
                        </a:rPr>
                        <a:t>vpc</a:t>
                      </a:r>
                      <a:r>
                        <a:rPr lang="en-US" altLang="ko-KR" sz="1000" b="0" i="0" u="none" strike="noStrike" cap="none" dirty="0">
                          <a:solidFill>
                            <a:schemeClr val="tx1"/>
                          </a:solidFill>
                          <a:effectLst/>
                          <a:latin typeface="+mn-lt"/>
                          <a:ea typeface="+mn-ea"/>
                          <a:cs typeface="+mn-cs"/>
                          <a:sym typeface="Arial"/>
                        </a:rPr>
                        <a:t>)</a:t>
                      </a:r>
                      <a:r>
                        <a:rPr lang="en" altLang="ko-Kore-KR" sz="1000" b="0" i="0" u="none" strike="noStrike" cap="none" dirty="0">
                          <a:solidFill>
                            <a:schemeClr val="tx1"/>
                          </a:solidFill>
                          <a:effectLst/>
                          <a:latin typeface="+mn-lt"/>
                          <a:ea typeface="+mn-ea"/>
                          <a:cs typeface="+mn-cs"/>
                          <a:sym typeface="Arial"/>
                        </a:rPr>
                        <a:t> : 10.0.0.0/16</a:t>
                      </a: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Subnet (Design considering actual operating environment IP range</a:t>
                      </a:r>
                      <a:r>
                        <a:rPr lang="en-US" altLang="ko-KR" sz="1000" b="0" i="0" u="none" strike="noStrike" cap="none" dirty="0">
                          <a:solidFill>
                            <a:schemeClr val="tx1"/>
                          </a:solidFill>
                          <a:effectLst/>
                          <a:latin typeface="+mn-lt"/>
                          <a:ea typeface="+mn-ea"/>
                          <a:cs typeface="+mn-cs"/>
                          <a:sym typeface="Arial"/>
                        </a:rPr>
                        <a:t>)</a:t>
                      </a: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ais-poc-subnet-pub-01a : 10.0.0.0/22 (pre-</a:t>
                      </a:r>
                      <a:r>
                        <a:rPr lang="en" altLang="ko-Kore-KR" sz="1000" b="0" i="0" u="none" strike="noStrike" cap="none" dirty="0" err="1">
                          <a:solidFill>
                            <a:schemeClr val="tx1"/>
                          </a:solidFill>
                          <a:effectLst/>
                          <a:latin typeface="+mn-lt"/>
                          <a:ea typeface="+mn-ea"/>
                          <a:cs typeface="+mn-cs"/>
                          <a:sym typeface="Arial"/>
                        </a:rPr>
                        <a:t>poc</a:t>
                      </a:r>
                      <a:r>
                        <a:rPr lang="en" altLang="ko-Kore-KR" sz="1000" b="0" i="0" u="none" strike="noStrike" cap="none" dirty="0">
                          <a:solidFill>
                            <a:schemeClr val="tx1"/>
                          </a:solidFill>
                          <a:effectLst/>
                          <a:latin typeface="+mn-lt"/>
                          <a:ea typeface="+mn-ea"/>
                          <a:cs typeface="+mn-cs"/>
                          <a:sym typeface="Arial"/>
                        </a:rPr>
                        <a:t> </a:t>
                      </a:r>
                      <a:r>
                        <a:rPr lang="en-US" altLang="ko-KR" sz="1000" b="0" i="0" u="none" strike="noStrike" cap="none" dirty="0">
                          <a:solidFill>
                            <a:schemeClr val="tx1"/>
                          </a:solidFill>
                          <a:effectLst/>
                          <a:latin typeface="+mn-lt"/>
                          <a:ea typeface="+mn-ea"/>
                          <a:cs typeface="+mn-cs"/>
                          <a:sym typeface="Arial"/>
                        </a:rPr>
                        <a:t>, 1024 </a:t>
                      </a:r>
                      <a:r>
                        <a:rPr lang="en" altLang="ko-Kore-KR" sz="1000" b="0" i="0" u="none" strike="noStrike" cap="none" dirty="0">
                          <a:solidFill>
                            <a:schemeClr val="tx1"/>
                          </a:solidFill>
                          <a:effectLst/>
                          <a:latin typeface="+mn-lt"/>
                          <a:ea typeface="+mn-ea"/>
                          <a:cs typeface="+mn-cs"/>
                          <a:sym typeface="Arial"/>
                        </a:rPr>
                        <a:t>IP Range)</a:t>
                      </a: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ais-poc-subnet-pub-02c : 10.0.4.0/22 (pre-</a:t>
                      </a:r>
                      <a:r>
                        <a:rPr lang="en" altLang="ko-Kore-KR" sz="1000" b="0" i="0" u="none" strike="noStrike" cap="none" dirty="0" err="1">
                          <a:solidFill>
                            <a:schemeClr val="tx1"/>
                          </a:solidFill>
                          <a:effectLst/>
                          <a:latin typeface="+mn-lt"/>
                          <a:ea typeface="+mn-ea"/>
                          <a:cs typeface="+mn-cs"/>
                          <a:sym typeface="Arial"/>
                        </a:rPr>
                        <a:t>poc</a:t>
                      </a:r>
                      <a:r>
                        <a:rPr lang="en" altLang="ko-Kore-KR" sz="1000" b="0" i="0" u="none" strike="noStrike" cap="none" dirty="0">
                          <a:solidFill>
                            <a:schemeClr val="tx1"/>
                          </a:solidFill>
                          <a:effectLst/>
                          <a:latin typeface="+mn-lt"/>
                          <a:ea typeface="+mn-ea"/>
                          <a:cs typeface="+mn-cs"/>
                          <a:sym typeface="Arial"/>
                        </a:rPr>
                        <a:t> </a:t>
                      </a:r>
                      <a:r>
                        <a:rPr lang="en-US" altLang="ko-KR" sz="1000" b="0" i="0" u="none" strike="noStrike" cap="none" dirty="0">
                          <a:solidFill>
                            <a:schemeClr val="tx1"/>
                          </a:solidFill>
                          <a:effectLst/>
                          <a:latin typeface="+mn-lt"/>
                          <a:ea typeface="+mn-ea"/>
                          <a:cs typeface="+mn-cs"/>
                          <a:sym typeface="Arial"/>
                        </a:rPr>
                        <a:t>, 1024 </a:t>
                      </a:r>
                      <a:r>
                        <a:rPr lang="en" altLang="ko-Kore-KR" sz="1000" b="0" i="0" u="none" strike="noStrike" cap="none" dirty="0">
                          <a:solidFill>
                            <a:schemeClr val="tx1"/>
                          </a:solidFill>
                          <a:effectLst/>
                          <a:latin typeface="+mn-lt"/>
                          <a:ea typeface="+mn-ea"/>
                          <a:cs typeface="+mn-cs"/>
                          <a:sym typeface="Arial"/>
                        </a:rPr>
                        <a:t>IP Range)</a:t>
                      </a: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ais-poc-subnet-pri-svc-01a : 10.0.8.0/21 (pre-</a:t>
                      </a:r>
                      <a:r>
                        <a:rPr lang="en" altLang="ko-Kore-KR" sz="1000" b="0" i="0" u="none" strike="noStrike" cap="none" dirty="0" err="1">
                          <a:solidFill>
                            <a:schemeClr val="tx1"/>
                          </a:solidFill>
                          <a:effectLst/>
                          <a:latin typeface="+mn-lt"/>
                          <a:ea typeface="+mn-ea"/>
                          <a:cs typeface="+mn-cs"/>
                          <a:sym typeface="Arial"/>
                        </a:rPr>
                        <a:t>poc</a:t>
                      </a:r>
                      <a:r>
                        <a:rPr lang="en" altLang="ko-Kore-KR" sz="1000" b="0" i="0" u="none" strike="noStrike" cap="none" dirty="0">
                          <a:solidFill>
                            <a:schemeClr val="tx1"/>
                          </a:solidFill>
                          <a:effectLst/>
                          <a:latin typeface="+mn-lt"/>
                          <a:ea typeface="+mn-ea"/>
                          <a:cs typeface="+mn-cs"/>
                          <a:sym typeface="Arial"/>
                        </a:rPr>
                        <a:t> </a:t>
                      </a:r>
                      <a:r>
                        <a:rPr lang="en-US" altLang="ko-KR" sz="1000" b="0" i="0" u="none" strike="noStrike" cap="none" dirty="0">
                          <a:solidFill>
                            <a:schemeClr val="tx1"/>
                          </a:solidFill>
                          <a:effectLst/>
                          <a:latin typeface="+mn-lt"/>
                          <a:ea typeface="+mn-ea"/>
                          <a:cs typeface="+mn-cs"/>
                          <a:sym typeface="Arial"/>
                        </a:rPr>
                        <a:t>, 2048 </a:t>
                      </a:r>
                      <a:r>
                        <a:rPr lang="en" altLang="ko-Kore-KR" sz="1000" b="0" i="0" u="none" strike="noStrike" cap="none" dirty="0">
                          <a:solidFill>
                            <a:schemeClr val="tx1"/>
                          </a:solidFill>
                          <a:effectLst/>
                          <a:latin typeface="+mn-lt"/>
                          <a:ea typeface="+mn-ea"/>
                          <a:cs typeface="+mn-cs"/>
                          <a:sym typeface="Arial"/>
                        </a:rPr>
                        <a:t>IP Range)</a:t>
                      </a:r>
                    </a:p>
                    <a:p>
                      <a:pPr marL="285750" marR="0" lvl="7"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 altLang="ko-Kore-KR" sz="1000" b="0" i="0" u="none" strike="noStrike" cap="none" dirty="0">
                          <a:solidFill>
                            <a:schemeClr val="tx1"/>
                          </a:solidFill>
                          <a:effectLst/>
                          <a:latin typeface="+mn-lt"/>
                          <a:ea typeface="+mn-ea"/>
                          <a:cs typeface="+mn-cs"/>
                          <a:sym typeface="Arial"/>
                        </a:rPr>
                        <a:t>ais-poc-subnet-pri-svc-02c : 10.0.16.0/21 (pre-</a:t>
                      </a:r>
                      <a:r>
                        <a:rPr lang="en" altLang="ko-Kore-KR" sz="1000" b="0" i="0" u="none" strike="noStrike" cap="none" dirty="0" err="1">
                          <a:solidFill>
                            <a:schemeClr val="tx1"/>
                          </a:solidFill>
                          <a:effectLst/>
                          <a:latin typeface="+mn-lt"/>
                          <a:ea typeface="+mn-ea"/>
                          <a:cs typeface="+mn-cs"/>
                          <a:sym typeface="Arial"/>
                        </a:rPr>
                        <a:t>poc</a:t>
                      </a:r>
                      <a:r>
                        <a:rPr lang="en" altLang="ko-Kore-KR" sz="1000" b="0" i="0" u="none" strike="noStrike" cap="none" dirty="0">
                          <a:solidFill>
                            <a:schemeClr val="tx1"/>
                          </a:solidFill>
                          <a:effectLst/>
                          <a:latin typeface="+mn-lt"/>
                          <a:ea typeface="+mn-ea"/>
                          <a:cs typeface="+mn-cs"/>
                          <a:sym typeface="Arial"/>
                        </a:rPr>
                        <a:t> </a:t>
                      </a:r>
                      <a:r>
                        <a:rPr lang="en-US" altLang="ko-KR" sz="1000" b="0" i="0" u="none" strike="noStrike" cap="none" dirty="0">
                          <a:solidFill>
                            <a:schemeClr val="tx1"/>
                          </a:solidFill>
                          <a:effectLst/>
                          <a:latin typeface="+mn-lt"/>
                          <a:ea typeface="+mn-ea"/>
                          <a:cs typeface="+mn-cs"/>
                          <a:sym typeface="Arial"/>
                        </a:rPr>
                        <a:t>, 2048 </a:t>
                      </a:r>
                      <a:r>
                        <a:rPr lang="en" altLang="ko-Kore-KR" sz="1000" b="0" i="0" u="none" strike="noStrike" cap="none" dirty="0">
                          <a:solidFill>
                            <a:schemeClr val="tx1"/>
                          </a:solidFill>
                          <a:effectLst/>
                          <a:latin typeface="+mn-lt"/>
                          <a:ea typeface="+mn-ea"/>
                          <a:cs typeface="+mn-cs"/>
                          <a:sym typeface="Arial"/>
                        </a:rPr>
                        <a:t>IP Range)</a:t>
                      </a:r>
                      <a:endParaRPr lang="en-US" altLang="ko-KR" sz="1000" b="0" i="0" u="none" strike="noStrike" cap="none" dirty="0">
                        <a:solidFill>
                          <a:schemeClr val="tx1"/>
                        </a:solidFill>
                        <a:effectLst/>
                        <a:latin typeface="+mn-lt"/>
                        <a:ea typeface="+mn-ea"/>
                        <a:cs typeface="+mn-cs"/>
                        <a:sym typeface="Arial"/>
                      </a:endParaRPr>
                    </a:p>
                  </a:txBody>
                  <a:tcPr marL="3600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03973230"/>
                  </a:ext>
                </a:extLst>
              </a:tr>
              <a:tr h="526613">
                <a:tc>
                  <a:txBody>
                    <a:bodyPr/>
                    <a:lstStyle/>
                    <a:p>
                      <a:pPr marL="171450" indent="-171450">
                        <a:buFont typeface="Arial" panose="020B0604020202020204" pitchFamily="34" charset="0"/>
                        <a:buChar char="•"/>
                      </a:pPr>
                      <a:r>
                        <a:rPr lang="en" altLang="ko-Kore-KR" sz="1400" b="0" i="0" u="none" strike="noStrike" cap="none" dirty="0">
                          <a:solidFill>
                            <a:schemeClr val="tx1"/>
                          </a:solidFill>
                          <a:effectLst/>
                          <a:latin typeface="+mn-lt"/>
                          <a:ea typeface="+mn-ea"/>
                          <a:cs typeface="+mn-cs"/>
                          <a:sym typeface="Arial"/>
                        </a:rPr>
                        <a:t>PoC domain and certificate</a:t>
                      </a:r>
                      <a:endParaRPr lang="ko-KR" altLang="en-US" sz="1100" dirty="0">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indent="-171450" algn="l" rtl="0" fontAlgn="ctr" latinLnBrk="0">
                        <a:buFont typeface="Arial" panose="020B0604020202020204" pitchFamily="34" charset="0"/>
                        <a:buChar char="•"/>
                      </a:pPr>
                      <a:r>
                        <a:rPr lang="en-US" altLang="ko-KR" sz="1000" b="0" i="0" u="none" strike="noStrike" dirty="0">
                          <a:solidFill>
                            <a:srgbClr val="000000"/>
                          </a:solidFill>
                          <a:effectLst/>
                          <a:latin typeface="+mn-ea"/>
                          <a:ea typeface="+mn-ea"/>
                        </a:rPr>
                        <a:t>Domain :  </a:t>
                      </a:r>
                      <a:r>
                        <a:rPr lang="ko-KR" altLang="en-US" sz="1000" b="0" i="0" u="none" strike="noStrike" dirty="0">
                          <a:solidFill>
                            <a:srgbClr val="000000"/>
                          </a:solidFill>
                          <a:effectLst/>
                          <a:latin typeface="+mn-ea"/>
                          <a:ea typeface="+mn-ea"/>
                        </a:rPr>
                        <a:t> </a:t>
                      </a:r>
                      <a:r>
                        <a:rPr lang="en-US" altLang="ko-KR" sz="1000" b="0" i="0" u="none" strike="noStrike" cap="none" dirty="0" err="1">
                          <a:solidFill>
                            <a:srgbClr val="0070C0"/>
                          </a:solidFill>
                          <a:effectLst/>
                          <a:latin typeface="+mn-ea"/>
                          <a:ea typeface="+mn-ea"/>
                          <a:cs typeface="+mn-cs"/>
                          <a:sym typeface="Arial"/>
                        </a:rPr>
                        <a:t>newovp-platform.com</a:t>
                      </a:r>
                      <a:endParaRPr lang="en-US" altLang="ko-KR" sz="1000" b="0" i="0" u="none" strike="noStrike" cap="none" dirty="0">
                        <a:solidFill>
                          <a:srgbClr val="0070C0"/>
                        </a:solidFill>
                        <a:effectLst/>
                        <a:latin typeface="+mn-ea"/>
                        <a:ea typeface="+mn-ea"/>
                        <a:cs typeface="+mn-cs"/>
                        <a:sym typeface="Arial"/>
                      </a:endParaRP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000" b="0" i="0" u="none" strike="noStrike" dirty="0" err="1">
                          <a:solidFill>
                            <a:srgbClr val="000000"/>
                          </a:solidFill>
                          <a:effectLst/>
                          <a:latin typeface="+mn-ea"/>
                          <a:ea typeface="+mn-ea"/>
                        </a:rPr>
                        <a:t>Certificatino</a:t>
                      </a:r>
                      <a:r>
                        <a:rPr lang="ko-KR" altLang="en-US" sz="1000" b="0" i="0" u="none" strike="noStrike" dirty="0">
                          <a:solidFill>
                            <a:srgbClr val="000000"/>
                          </a:solidFill>
                          <a:effectLst/>
                          <a:latin typeface="+mn-ea"/>
                          <a:ea typeface="+mn-ea"/>
                        </a:rPr>
                        <a:t> </a:t>
                      </a:r>
                      <a:r>
                        <a:rPr lang="en-US" altLang="ko-KR" sz="1000" b="0" i="0" u="none" strike="noStrike" dirty="0">
                          <a:solidFill>
                            <a:srgbClr val="000000"/>
                          </a:solidFill>
                          <a:effectLst/>
                          <a:latin typeface="+mn-ea"/>
                          <a:ea typeface="+mn-ea"/>
                        </a:rPr>
                        <a:t>:</a:t>
                      </a:r>
                      <a:r>
                        <a:rPr lang="ko-KR" altLang="en-US" sz="1000" b="0" i="0" u="none" strike="noStrike" dirty="0">
                          <a:solidFill>
                            <a:srgbClr val="000000"/>
                          </a:solidFill>
                          <a:effectLst/>
                          <a:latin typeface="+mn-ea"/>
                          <a:ea typeface="+mn-ea"/>
                        </a:rPr>
                        <a:t>    </a:t>
                      </a:r>
                      <a:r>
                        <a:rPr lang="en-US" altLang="ko-KR" sz="1000" b="0" i="0" u="none" strike="noStrike" cap="none" dirty="0" err="1">
                          <a:solidFill>
                            <a:srgbClr val="0070C0"/>
                          </a:solidFill>
                          <a:effectLst/>
                          <a:latin typeface="+mn-ea"/>
                          <a:ea typeface="+mn-ea"/>
                          <a:cs typeface="+mn-cs"/>
                          <a:sym typeface="Arial"/>
                        </a:rPr>
                        <a:t>aws</a:t>
                      </a:r>
                      <a:r>
                        <a:rPr lang="en-US" altLang="ko-KR" sz="1000" b="0" i="0" u="none" strike="noStrike" cap="none" dirty="0">
                          <a:solidFill>
                            <a:srgbClr val="0070C0"/>
                          </a:solidFill>
                          <a:effectLst/>
                          <a:latin typeface="+mn-ea"/>
                          <a:ea typeface="+mn-ea"/>
                          <a:cs typeface="+mn-cs"/>
                          <a:sym typeface="Arial"/>
                        </a:rPr>
                        <a:t> certification</a:t>
                      </a:r>
                    </a:p>
                  </a:txBody>
                  <a:tcPr marL="3600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64994913"/>
                  </a:ext>
                </a:extLst>
              </a:tr>
              <a:tr h="392378">
                <a:tc>
                  <a:txBody>
                    <a:bodyPr/>
                    <a:lstStyle/>
                    <a:p>
                      <a:pPr marL="171450" indent="-171450">
                        <a:buFont typeface="Arial" panose="020B0604020202020204" pitchFamily="34" charset="0"/>
                        <a:buChar char="•"/>
                      </a:pPr>
                      <a:r>
                        <a:rPr lang="en-US" altLang="ko-KR" sz="1100" dirty="0">
                          <a:latin typeface="+mn-ea"/>
                          <a:ea typeface="+mn-ea"/>
                        </a:rPr>
                        <a:t>Naming Rule</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 altLang="ko-Kore-KR" sz="1400" b="0" i="0" u="none" strike="noStrike" cap="none" dirty="0">
                          <a:solidFill>
                            <a:schemeClr val="tx1"/>
                          </a:solidFill>
                          <a:effectLst/>
                          <a:latin typeface="+mn-lt"/>
                          <a:ea typeface="+mn-ea"/>
                          <a:cs typeface="+mn-cs"/>
                          <a:sym typeface="Arial"/>
                        </a:rPr>
                        <a:t>Provide Naming Rule policy: ‘group </a:t>
                      </a:r>
                      <a:r>
                        <a:rPr lang="en" altLang="ko-Kore-KR" sz="1400" b="0" i="0" u="none" strike="noStrike" cap="none" dirty="0" err="1">
                          <a:solidFill>
                            <a:schemeClr val="tx1"/>
                          </a:solidFill>
                          <a:effectLst/>
                          <a:latin typeface="+mn-lt"/>
                          <a:ea typeface="+mn-ea"/>
                          <a:cs typeface="+mn-cs"/>
                          <a:sym typeface="Arial"/>
                        </a:rPr>
                        <a:t>company_environment_host</a:t>
                      </a:r>
                      <a:r>
                        <a:rPr lang="en" altLang="ko-Kore-KR" sz="1400" b="0" i="0" u="none" strike="noStrike" cap="none" dirty="0">
                          <a:solidFill>
                            <a:schemeClr val="tx1"/>
                          </a:solidFill>
                          <a:effectLst/>
                          <a:latin typeface="+mn-lt"/>
                          <a:ea typeface="+mn-ea"/>
                          <a:cs typeface="+mn-cs"/>
                          <a:sym typeface="Arial"/>
                        </a:rPr>
                        <a:t> name’ =&gt; ‘</a:t>
                      </a:r>
                      <a:r>
                        <a:rPr lang="en" altLang="ko-Kore-KR" sz="1400" b="0" i="0" u="none" strike="noStrike" cap="none" dirty="0" err="1">
                          <a:solidFill>
                            <a:schemeClr val="tx1"/>
                          </a:solidFill>
                          <a:effectLst/>
                          <a:latin typeface="+mn-lt"/>
                          <a:ea typeface="+mn-ea"/>
                          <a:cs typeface="+mn-cs"/>
                          <a:sym typeface="Arial"/>
                        </a:rPr>
                        <a:t>ais_poc_db</a:t>
                      </a:r>
                      <a:r>
                        <a:rPr lang="en" altLang="ko-Kore-KR" sz="1400" b="0" i="0" u="none" strike="noStrike" cap="none" dirty="0">
                          <a:solidFill>
                            <a:schemeClr val="tx1"/>
                          </a:solidFill>
                          <a:effectLst/>
                          <a:latin typeface="+mn-lt"/>
                          <a:ea typeface="+mn-ea"/>
                          <a:cs typeface="+mn-cs"/>
                          <a:sym typeface="Arial"/>
                        </a:rPr>
                        <a:t>’ (example)</a:t>
                      </a:r>
                      <a:endParaRPr lang="en-US" altLang="ko-KR" sz="1000" b="0" i="0" u="none" strike="noStrike" cap="none" dirty="0">
                        <a:solidFill>
                          <a:srgbClr val="0070C0"/>
                        </a:solidFill>
                        <a:effectLst/>
                        <a:latin typeface="+mn-ea"/>
                        <a:ea typeface="+mn-ea"/>
                        <a:cs typeface="+mn-cs"/>
                        <a:sym typeface="Arial"/>
                      </a:endParaRPr>
                    </a:p>
                  </a:txBody>
                  <a:tcPr marL="3600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019814776"/>
                  </a:ext>
                </a:extLst>
              </a:tr>
              <a:tr h="536938">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 altLang="ko-KR" sz="1100" dirty="0">
                          <a:latin typeface="+mn-ea"/>
                          <a:ea typeface="+mn-ea"/>
                        </a:rPr>
                        <a:t>Configuring AWS access through bastion (EC2 for tunneling)</a:t>
                      </a:r>
                      <a:endParaRPr lang="ko-KR" altLang="en-US" sz="1100" dirty="0">
                        <a:latin typeface="+mn-ea"/>
                        <a:ea typeface="+mn-ea"/>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indent="-171450" algn="l" rtl="0" fontAlgn="ctr" latinLnBrk="0">
                        <a:buFont typeface="Arial" panose="020B0604020202020204" pitchFamily="34" charset="0"/>
                        <a:buChar char="•"/>
                      </a:pPr>
                      <a:r>
                        <a:rPr lang="en" altLang="ko-KR" sz="1000" b="0" i="0" u="none" strike="noStrike" cap="none" dirty="0">
                          <a:solidFill>
                            <a:schemeClr val="tx1"/>
                          </a:solidFill>
                          <a:latin typeface="+mn-ea"/>
                          <a:ea typeface="+mn-ea"/>
                          <a:cs typeface="+mn-cs"/>
                          <a:sym typeface="Arial"/>
                        </a:rPr>
                        <a:t>use port 22</a:t>
                      </a:r>
                      <a:endParaRPr lang="ko-KR" altLang="en-US" sz="1000" b="0" i="0" u="none" strike="noStrike" cap="none" dirty="0">
                        <a:solidFill>
                          <a:schemeClr val="tx1"/>
                        </a:solidFill>
                        <a:latin typeface="+mn-ea"/>
                        <a:ea typeface="+mn-ea"/>
                        <a:cs typeface="+mn-cs"/>
                        <a:sym typeface="Arial"/>
                      </a:endParaRPr>
                    </a:p>
                  </a:txBody>
                  <a:tcPr marL="3600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32224665"/>
                  </a:ext>
                </a:extLst>
              </a:tr>
            </a:tbl>
          </a:graphicData>
        </a:graphic>
      </p:graphicFrame>
      <p:pic>
        <p:nvPicPr>
          <p:cNvPr id="7" name="Picture 4" descr="Corporate Identity | KT">
            <a:extLst>
              <a:ext uri="{FF2B5EF4-FFF2-40B4-BE49-F238E27FC236}">
                <a16:creationId xmlns:a16="http://schemas.microsoft.com/office/drawing/2014/main" id="{03F9AA6A-7065-4DF0-8488-564E0CC0E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803" y="415131"/>
            <a:ext cx="501645" cy="41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7386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3598</TotalTime>
  <Words>3533</Words>
  <Application>Microsoft Macintosh PowerPoint</Application>
  <PresentationFormat>와이드스크린</PresentationFormat>
  <Paragraphs>1138</Paragraphs>
  <Slides>22</Slides>
  <Notes>10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-apple-system</vt:lpstr>
      <vt:lpstr>맑은 고딕</vt:lpstr>
      <vt:lpstr>맑은 고딕</vt:lpstr>
      <vt:lpstr>NanumGothic</vt:lpstr>
      <vt:lpstr>Noto Sans CJK KR Bold</vt:lpstr>
      <vt:lpstr>Noto Sans CJK KR DemiLight</vt:lpstr>
      <vt:lpstr>Arial</vt:lpstr>
      <vt:lpstr>Calibri</vt:lpstr>
      <vt:lpstr>Noto Sans Kannada</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MZC-WEBJERRY</dc:creator>
  <cp:lastModifiedBy>sjlee7373@gmail.com</cp:lastModifiedBy>
  <cp:revision>141</cp:revision>
  <dcterms:modified xsi:type="dcterms:W3CDTF">2023-10-03T09:31:51Z</dcterms:modified>
</cp:coreProperties>
</file>